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4" r:id="rId4"/>
    <p:sldId id="257" r:id="rId5"/>
    <p:sldId id="293" r:id="rId6"/>
    <p:sldId id="297" r:id="rId7"/>
    <p:sldId id="317" r:id="rId8"/>
    <p:sldId id="323" r:id="rId9"/>
    <p:sldId id="322" r:id="rId10"/>
    <p:sldId id="289" r:id="rId11"/>
    <p:sldId id="306" r:id="rId12"/>
    <p:sldId id="324" r:id="rId13"/>
    <p:sldId id="319" r:id="rId14"/>
    <p:sldId id="318" r:id="rId15"/>
    <p:sldId id="295" r:id="rId16"/>
    <p:sldId id="294" r:id="rId17"/>
    <p:sldId id="302" r:id="rId18"/>
    <p:sldId id="298" r:id="rId19"/>
    <p:sldId id="305" r:id="rId20"/>
    <p:sldId id="307" r:id="rId21"/>
    <p:sldId id="321" r:id="rId22"/>
    <p:sldId id="301" r:id="rId23"/>
    <p:sldId id="300" r:id="rId24"/>
    <p:sldId id="320" r:id="rId25"/>
    <p:sldId id="311" r:id="rId26"/>
    <p:sldId id="314" r:id="rId27"/>
    <p:sldId id="313" r:id="rId28"/>
    <p:sldId id="325" r:id="rId29"/>
    <p:sldId id="310" r:id="rId30"/>
    <p:sldId id="316" r:id="rId31"/>
    <p:sldId id="275" r:id="rId32"/>
    <p:sldId id="281" r:id="rId3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5226" autoAdjust="0"/>
  </p:normalViewPr>
  <p:slideViewPr>
    <p:cSldViewPr snapToGrid="0">
      <p:cViewPr varScale="1">
        <p:scale>
          <a:sx n="77" d="100"/>
          <a:sy n="77" d="100"/>
        </p:scale>
        <p:origin x="55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2E8AF5-4EC6-DD97-3892-D67FB4513E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AB4A511-90B8-924A-9466-4DD878571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CDA0520-39E1-1560-6044-598FFFB83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CAC-D3D7-421A-975B-2B59C2233DD7}" type="datetimeFigureOut">
              <a:rPr lang="sl-SI" smtClean="0"/>
              <a:t>24. 11. 2025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D99DA99-663F-3CCD-6309-6FED527E9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145A804-B235-BFF0-F0DC-A98BD1C14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E5DE-1A04-404E-B2DB-C36CA2C05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671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D8040B-8E3C-5CA7-D9C9-48FF714FC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A6547B03-1039-6C87-EA1F-9B8C3395B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FF82DED-7594-D8B9-C53D-3122716A1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CAC-D3D7-421A-975B-2B59C2233DD7}" type="datetimeFigureOut">
              <a:rPr lang="sl-SI" smtClean="0"/>
              <a:t>24. 11. 2025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09772D2-7965-8C69-B499-D37C6A2F3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8872736-61D3-EE40-13FD-FF832BD67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E5DE-1A04-404E-B2DB-C36CA2C05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5581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852AC423-A6A7-3635-EE9B-5DF4EF6754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754E5741-D214-9E59-685E-7335CE490A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07645A8-9464-2BF6-641B-B89E2F573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CAC-D3D7-421A-975B-2B59C2233DD7}" type="datetimeFigureOut">
              <a:rPr lang="sl-SI" smtClean="0"/>
              <a:t>24. 11. 2025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3909552-FD7D-1292-0B27-11B80EDEE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900A681-E103-86F1-7803-8BD574BF1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E5DE-1A04-404E-B2DB-C36CA2C05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3365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2C92C0-9C10-799F-4E17-4956CD7DC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A3B9D9D-0CAC-67BC-1B88-B2E4935D6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3E97802-D538-9783-B564-7E1B58595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CAC-D3D7-421A-975B-2B59C2233DD7}" type="datetimeFigureOut">
              <a:rPr lang="sl-SI" smtClean="0"/>
              <a:t>24. 11. 2025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D4ED465-5730-DAEF-CE31-3325E67F9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A7885F8-CEE1-6DC9-04C5-47C5711E9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E5DE-1A04-404E-B2DB-C36CA2C05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0595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253F2F-7CC4-E681-54AA-843F194B9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D2B3186-C4F6-9871-2910-963EEAAA7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30D2EA9-5A1C-0B61-CE1B-C5398C624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CAC-D3D7-421A-975B-2B59C2233DD7}" type="datetimeFigureOut">
              <a:rPr lang="sl-SI" smtClean="0"/>
              <a:t>24. 11. 2025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8E41F26-D2F2-8769-B5E7-A1A320EA6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8CB1DD4-A2D5-2085-C945-2AF9DD218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E5DE-1A04-404E-B2DB-C36CA2C05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5037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81C56D-6649-F268-A4D2-A71879E72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73E28AE-B216-AFF7-5816-3E9FE301E0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818A18C-D744-A676-4FE8-95D61F12E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5A561C5-6B72-4314-50E6-C71CE42A3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CAC-D3D7-421A-975B-2B59C2233DD7}" type="datetimeFigureOut">
              <a:rPr lang="sl-SI" smtClean="0"/>
              <a:t>24. 11. 2025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D7ABD3B-4534-04FF-605E-A21868A9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0B2221B-9871-9427-D6DB-C904BC0B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E5DE-1A04-404E-B2DB-C36CA2C05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4342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7F2860-733C-4C09-D9BB-03D54AFC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FBD72DA-D8C7-4B22-A3C7-ACBAC7CB8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04BB0BF4-27CD-1158-2B32-058111887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8F5BEE3E-C781-6B21-0032-1A04FCB06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BDC97E43-6AD9-A227-0F0B-68DED7C4D0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B66F3806-E8F2-41CB-9BE9-64C5ED13D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CAC-D3D7-421A-975B-2B59C2233DD7}" type="datetimeFigureOut">
              <a:rPr lang="sl-SI" smtClean="0"/>
              <a:t>24. 11. 2025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E160B260-DE84-EF66-395E-800782C6A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2BDBCAF9-6706-CBD3-B6F3-700D7FCF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E5DE-1A04-404E-B2DB-C36CA2C05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7662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79EEA10-384D-7E75-9486-738AC3444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91005C23-EC67-FD70-E1C6-438F4E133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CAC-D3D7-421A-975B-2B59C2233DD7}" type="datetimeFigureOut">
              <a:rPr lang="sl-SI" smtClean="0"/>
              <a:t>24. 11. 2025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D2CDF51B-FD12-D931-5EE4-DC93DD63A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6D000393-B1DD-5D23-FFE9-07610CEAA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E5DE-1A04-404E-B2DB-C36CA2C05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8096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FBE27E20-66BF-E4DF-5ED5-72BEFDA8E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CAC-D3D7-421A-975B-2B59C2233DD7}" type="datetimeFigureOut">
              <a:rPr lang="sl-SI" smtClean="0"/>
              <a:t>24. 11. 2025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389C71BF-AD40-9E71-38E1-D99E92C2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6F2037E3-48EE-A7DE-F39C-1850AF989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E5DE-1A04-404E-B2DB-C36CA2C05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44271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660101-A08C-FA45-A237-947BE16E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FC8DD5B-7A77-246D-76A7-37C63D5EE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855F1ABC-D83E-B878-2557-09EA6ED58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BF74459-3247-95C5-B0CB-A7078A168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CAC-D3D7-421A-975B-2B59C2233DD7}" type="datetimeFigureOut">
              <a:rPr lang="sl-SI" smtClean="0"/>
              <a:t>24. 11. 2025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9DB40CF-B71C-A9E0-77BC-DB051A5EE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775DA12-D53A-BE08-117D-059FEF166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E5DE-1A04-404E-B2DB-C36CA2C05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87489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43BB59-E4FF-2AC3-DEFD-8544C1654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5408ACB6-92CA-A82C-F36C-B6F3357D02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4C3B53D-B6B5-72EA-547D-99EAAC738C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3ACD9C2-FD99-F93C-1A14-B7D036D9C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CAC-D3D7-421A-975B-2B59C2233DD7}" type="datetimeFigureOut">
              <a:rPr lang="sl-SI" smtClean="0"/>
              <a:t>24. 11. 2025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036E968-74BC-8446-114A-B350B72C3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EABD66A9-128B-06AD-0C9B-5A77DB021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E5DE-1A04-404E-B2DB-C36CA2C05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272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F6AB0489-3E51-FB6B-A73C-9288FB33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8D4581B-E1E7-F2DC-BAF1-937CD53DF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E787172-7076-6C4C-1026-F8598FD41A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5FCAC-D3D7-421A-975B-2B59C2233DD7}" type="datetimeFigureOut">
              <a:rPr lang="sl-SI" smtClean="0"/>
              <a:t>24. 11. 2025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5205E79-08DC-0305-96E0-F36EC9075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4D50F9D-2146-62D5-5E37-2EDF5F2790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1E5DE-1A04-404E-B2DB-C36CA2C05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6049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rough.co.uk/magazine/2013/06/09/on-test-water-to-go-filtration-system-bottl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nijz.si/wp-content/uploads/2014/03/varnost_zivil_v_izrednih_razmerah.pdf" TargetMode="Externa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f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fif"/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169549273680826" TargetMode="External"/><Relationship Id="rId2" Type="http://schemas.openxmlformats.org/officeDocument/2006/relationships/hyperlink" Target="https://ekoci.si/zadnje/sporocilo-za-javnost-pobude-za-izboljsave-predstavljenega-dpn-savinjska-dolina-suhi-ali-mokri-zadrzevalniki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hyperlink" Target="https://www.gov.si/assets/ministrstva/MNVP/Dokumenti/Voda/NZPO/Usmeritve_za_urejanje_vodotokov_in_njihovo_sanacijo_po_poplavah.pdf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hmljn.arso.gov.si/vode/opozorila/" TargetMode="External"/><Relationship Id="rId7" Type="http://schemas.openxmlformats.org/officeDocument/2006/relationships/hyperlink" Target="https://zalec.si/wp-content/uploads/2020/06/preventiva-ob-poplavah.pdf" TargetMode="External"/><Relationship Id="rId2" Type="http://schemas.openxmlformats.org/officeDocument/2006/relationships/hyperlink" Target="https://www.gov.si/teme/poplave/?fbclid=IwAR2efY0xX1Q6CEJ0Uu95TpBrS2X2KgDJjBzn-7e3oBpafEC-REJxg3dZGzw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v.si/assets/organi-v-sestavi/URSZR/Publikacija/Zgibanke/zgibanka_protipoplavna_zascita_2020_vsebina_za_tisk.pdf" TargetMode="External"/><Relationship Id="rId5" Type="http://schemas.openxmlformats.org/officeDocument/2006/relationships/hyperlink" Target="https://www.gov.si/assets/organi-v-sestavi/DRSV/Dokumenti/Dogodki/Povzetek-kljucnih-usmeritev-za-sonaravno-urejanje-voda_DRSV_nov-2024.pdf" TargetMode="External"/><Relationship Id="rId4" Type="http://schemas.openxmlformats.org/officeDocument/2006/relationships/hyperlink" Target="https://nijz.si/moje-okolje/priporocila-za-ravnanje-s-hrano-in-pitno-vodo-ob-poplavah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3.png"/><Relationship Id="rId4" Type="http://schemas.openxmlformats.org/officeDocument/2006/relationships/image" Target="../media/image45.jf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ob&#269;ina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f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ov.si/assets/ministrstva/MNVP/Dokumenti/Voda/NZPO/Posodobitev_in_izdelava_kart_poplavne_nevarnosti_in_ogrozenosti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CDBF3B-ABBD-B5A3-F4C9-CB044DB57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9792" y="1180730"/>
            <a:ext cx="9144000" cy="4494206"/>
          </a:xfrm>
        </p:spPr>
        <p:txBody>
          <a:bodyPr>
            <a:normAutofit fontScale="90000"/>
          </a:bodyPr>
          <a:lstStyle/>
          <a:p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sz="5300" b="1" dirty="0"/>
              <a:t>Pripravljeni na vse </a:t>
            </a:r>
            <a:br>
              <a:rPr lang="sl-SI" sz="5300" b="1" dirty="0"/>
            </a:br>
            <a:r>
              <a:rPr lang="sl-SI" sz="5300" b="1" dirty="0"/>
              <a:t/>
            </a:r>
            <a:br>
              <a:rPr lang="sl-SI" sz="5300" b="1" dirty="0"/>
            </a:br>
            <a:r>
              <a:rPr lang="sl-SI" sz="5300" b="1" dirty="0">
                <a:solidFill>
                  <a:srgbClr val="C00000"/>
                </a:solidFill>
              </a:rPr>
              <a:t>„ </a:t>
            </a:r>
            <a:r>
              <a:rPr lang="sl-SI" sz="3600" b="1" dirty="0">
                <a:solidFill>
                  <a:srgbClr val="C00000"/>
                </a:solidFill>
              </a:rPr>
              <a:t>KAJ PA, ČE BO POPLAVA? “  </a:t>
            </a:r>
            <a:br>
              <a:rPr lang="sl-SI" sz="3600" b="1" dirty="0">
                <a:solidFill>
                  <a:srgbClr val="C00000"/>
                </a:solidFill>
              </a:rPr>
            </a:br>
            <a:r>
              <a:rPr lang="sl-SI" sz="3600" b="1" dirty="0">
                <a:solidFill>
                  <a:srgbClr val="C00000"/>
                </a:solidFill>
              </a:rPr>
              <a:t>STE PRIPRAVLJENI?  </a:t>
            </a:r>
            <a:r>
              <a:rPr lang="sl-SI" b="1" dirty="0">
                <a:solidFill>
                  <a:srgbClr val="C00000"/>
                </a:solidFill>
              </a:rPr>
              <a:t/>
            </a:r>
            <a:br>
              <a:rPr lang="sl-SI" b="1" dirty="0">
                <a:solidFill>
                  <a:srgbClr val="C00000"/>
                </a:solidFill>
              </a:rPr>
            </a:br>
            <a:r>
              <a:rPr lang="sl-SI" b="1" dirty="0"/>
              <a:t/>
            </a:r>
            <a:br>
              <a:rPr lang="sl-SI" b="1" dirty="0"/>
            </a:b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C23B1C5-F23F-5583-BC36-FB2F2D946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61786"/>
            <a:ext cx="9279118" cy="2050742"/>
          </a:xfrm>
        </p:spPr>
        <p:txBody>
          <a:bodyPr>
            <a:normAutofit/>
          </a:bodyPr>
          <a:lstStyle/>
          <a:p>
            <a:endParaRPr lang="sl-SI" dirty="0"/>
          </a:p>
          <a:p>
            <a:r>
              <a:rPr lang="sl-SI" dirty="0"/>
              <a:t>Partnerji v projektu: Občina Žalec (vodilni partner), Razvojna agencija Savinja, Združenje EKOCI, Zdravstveni dom dr. Jožeta Potrate Žalec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37B9C95-EC41-D0A2-5573-71391DED6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1" y="0"/>
            <a:ext cx="10245377" cy="93215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878EEFE-9A61-56D1-B33F-4D10046A1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388" y="5706775"/>
            <a:ext cx="1504399" cy="140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42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EA09DF-0C84-4AEB-BC8D-4DA38F972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b="1" dirty="0">
                <a:solidFill>
                  <a:srgbClr val="C00000"/>
                </a:solidFill>
              </a:rPr>
              <a:t>Voda – pomembna priprava in  pravilna uporaba</a:t>
            </a:r>
            <a:endParaRPr lang="sl-SI" sz="3600" dirty="0">
              <a:solidFill>
                <a:srgbClr val="C00000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45F6F69-5CC4-45CD-AD51-205428188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1400" dirty="0">
                <a:solidFill>
                  <a:srgbClr val="C00000"/>
                </a:solidFill>
              </a:rPr>
              <a:t>  </a:t>
            </a:r>
            <a:r>
              <a:rPr lang="sl-SI" sz="2400" dirty="0">
                <a:solidFill>
                  <a:srgbClr val="C00000"/>
                </a:solidFill>
              </a:rPr>
              <a:t>*    Pripravite </a:t>
            </a:r>
            <a:r>
              <a:rPr lang="sl-SI" sz="2400" b="1" dirty="0">
                <a:solidFill>
                  <a:srgbClr val="C00000"/>
                </a:solidFill>
              </a:rPr>
              <a:t>zalogo embalirane pitne vode</a:t>
            </a:r>
            <a:r>
              <a:rPr lang="sl-SI" sz="2400" dirty="0">
                <a:solidFill>
                  <a:srgbClr val="C00000"/>
                </a:solidFill>
              </a:rPr>
              <a:t> za vsaj 3 dni</a:t>
            </a:r>
            <a:endParaRPr lang="sl-SI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l-SI" sz="1400" b="1" dirty="0">
                <a:latin typeface="Arial" panose="020B0604020202020204" pitchFamily="34" charset="0"/>
                <a:cs typeface="Arial" panose="020B0604020202020204" pitchFamily="34" charset="0"/>
              </a:rPr>
              <a:t>10 –15 litrov na osebo na dan</a:t>
            </a:r>
            <a:r>
              <a:rPr lang="sl-SI" sz="1400" dirty="0">
                <a:latin typeface="Arial" panose="020B0604020202020204" pitchFamily="34" charset="0"/>
                <a:cs typeface="Arial" panose="020B0604020202020204" pitchFamily="34" charset="0"/>
              </a:rPr>
              <a:t> za osnovno higieno, kuhanje, pomivanje, splakovanje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>
                <a:latin typeface="Arial" panose="020B0604020202020204" pitchFamily="34" charset="0"/>
                <a:cs typeface="Arial" panose="020B0604020202020204" pitchFamily="34" charset="0"/>
              </a:rPr>
              <a:t>Za 4 osebe: </a:t>
            </a:r>
            <a:r>
              <a:rPr lang="sl-SI" sz="1400" b="1" dirty="0">
                <a:latin typeface="Arial" panose="020B0604020202020204" pitchFamily="34" charset="0"/>
                <a:cs typeface="Arial" panose="020B0604020202020204" pitchFamily="34" charset="0"/>
              </a:rPr>
              <a:t>40–60 litrov na dan / </a:t>
            </a:r>
            <a:r>
              <a:rPr lang="sl-SI" sz="1400" dirty="0">
                <a:latin typeface="Arial" panose="020B0604020202020204" pitchFamily="34" charset="0"/>
                <a:cs typeface="Arial" panose="020B0604020202020204" pitchFamily="34" charset="0"/>
              </a:rPr>
              <a:t>Za 7 dni: </a:t>
            </a:r>
            <a:r>
              <a:rPr lang="sl-SI" sz="1400" b="1" dirty="0">
                <a:latin typeface="Arial" panose="020B0604020202020204" pitchFamily="34" charset="0"/>
                <a:cs typeface="Arial" panose="020B0604020202020204" pitchFamily="34" charset="0"/>
              </a:rPr>
              <a:t>280– 420 litrov</a:t>
            </a:r>
            <a:endParaRPr lang="sl-SI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1400" b="1" dirty="0">
                <a:latin typeface="Arial" panose="020B0604020202020204" pitchFamily="34" charset="0"/>
                <a:cs typeface="Arial" panose="020B0604020202020204" pitchFamily="34" charset="0"/>
              </a:rPr>
              <a:t>Zaloga pitne vode – potrebno </a:t>
            </a:r>
            <a:r>
              <a:rPr lang="sl-SI" sz="1400" dirty="0">
                <a:latin typeface="Arial" panose="020B0604020202020204" pitchFamily="34" charset="0"/>
                <a:cs typeface="Arial" panose="020B0604020202020204" pitchFamily="34" charset="0"/>
              </a:rPr>
              <a:t>2 litra na osebo na dan × 4 osebe × 7 dni = </a:t>
            </a:r>
            <a:r>
              <a:rPr lang="sl-SI" sz="1400" b="1" dirty="0">
                <a:latin typeface="Arial" panose="020B0604020202020204" pitchFamily="34" charset="0"/>
                <a:cs typeface="Arial" panose="020B0604020202020204" pitchFamily="34" charset="0"/>
              </a:rPr>
              <a:t>56 litrov</a:t>
            </a:r>
            <a:endParaRPr lang="sl-SI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Voda – kako jo zagotoviti</a:t>
            </a:r>
            <a:endParaRPr lang="sl-SI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Zaloge v plastenkah ali </a:t>
            </a:r>
            <a:r>
              <a:rPr lang="sl-SI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kanistrih</a:t>
            </a:r>
            <a:r>
              <a:rPr lang="sl-SI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Zbiranje deževnice za sivo vodo</a:t>
            </a:r>
            <a:r>
              <a:rPr lang="sl-SI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Prečiščevanje: filter, tablete, prekuhavanje</a:t>
            </a:r>
            <a:r>
              <a:rPr lang="sl-SI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, p</a:t>
            </a:r>
            <a:r>
              <a:rPr lang="sl-SI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oiščite lokalne izvire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>
                <a:latin typeface="Arial" panose="020B0604020202020204" pitchFamily="34" charset="0"/>
                <a:cs typeface="Arial" panose="020B0604020202020204" pitchFamily="34" charset="0"/>
              </a:rPr>
              <a:t>Uporaba </a:t>
            </a:r>
            <a:r>
              <a:rPr lang="sl-SI" sz="1400" b="1" dirty="0">
                <a:latin typeface="Arial" panose="020B0604020202020204" pitchFamily="34" charset="0"/>
                <a:cs typeface="Arial" panose="020B0604020202020204" pitchFamily="34" charset="0"/>
              </a:rPr>
              <a:t>razkužilnih robčkov</a:t>
            </a:r>
            <a:r>
              <a:rPr lang="sl-SI" sz="1400" dirty="0">
                <a:latin typeface="Arial" panose="020B0604020202020204" pitchFamily="34" charset="0"/>
                <a:cs typeface="Arial" panose="020B0604020202020204" pitchFamily="34" charset="0"/>
              </a:rPr>
              <a:t> ali </a:t>
            </a:r>
            <a:r>
              <a:rPr lang="sl-SI" sz="1400" b="1" dirty="0">
                <a:latin typeface="Arial" panose="020B0604020202020204" pitchFamily="34" charset="0"/>
                <a:cs typeface="Arial" panose="020B0604020202020204" pitchFamily="34" charset="0"/>
              </a:rPr>
              <a:t>suhega šampona</a:t>
            </a:r>
            <a:endParaRPr lang="sl-SI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>
                <a:latin typeface="Arial" panose="020B0604020202020204" pitchFamily="34" charset="0"/>
                <a:cs typeface="Arial" panose="020B0604020202020204" pitchFamily="34" charset="0"/>
              </a:rPr>
              <a:t>Pomivanje posode v dveh vedrih: eno za milnico, drugo za izpiranje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>
                <a:latin typeface="Arial" panose="020B0604020202020204" pitchFamily="34" charset="0"/>
                <a:cs typeface="Arial" panose="020B0604020202020204" pitchFamily="34" charset="0"/>
              </a:rPr>
              <a:t>Uporaba </a:t>
            </a:r>
            <a:r>
              <a:rPr lang="sl-SI" sz="1400" b="1" dirty="0">
                <a:latin typeface="Arial" panose="020B0604020202020204" pitchFamily="34" charset="0"/>
                <a:cs typeface="Arial" panose="020B0604020202020204" pitchFamily="34" charset="0"/>
              </a:rPr>
              <a:t>vedra z žagovino</a:t>
            </a:r>
            <a:r>
              <a:rPr lang="sl-SI" sz="1400" dirty="0">
                <a:latin typeface="Arial" panose="020B0604020202020204" pitchFamily="34" charset="0"/>
                <a:cs typeface="Arial" panose="020B0604020202020204" pitchFamily="34" charset="0"/>
              </a:rPr>
              <a:t> kot suhi WC (brez vode)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024809A-9FB9-428B-BDD8-D6D2B3F63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0"/>
            <a:ext cx="1504399" cy="1408563"/>
          </a:xfrm>
          <a:prstGeom prst="rect">
            <a:avLst/>
          </a:prstGeom>
        </p:spPr>
      </p:pic>
      <p:pic>
        <p:nvPicPr>
          <p:cNvPr id="5" name="Slika 6" descr="Slika 6">
            <a:extLst>
              <a:ext uri="{FF2B5EF4-FFF2-40B4-BE49-F238E27FC236}">
                <a16:creationId xmlns:a16="http://schemas.microsoft.com/office/drawing/2014/main" id="{DF0216BF-E34B-4A0C-B4BD-DCB6FF7C6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8071" y="3633788"/>
            <a:ext cx="1907381" cy="2543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Slika 8" descr="Slika 8">
            <a:extLst>
              <a:ext uri="{FF2B5EF4-FFF2-40B4-BE49-F238E27FC236}">
                <a16:creationId xmlns:a16="http://schemas.microsoft.com/office/drawing/2014/main" id="{A306F3AC-C953-41C8-B786-6D1FDFB0A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5732" y="1274035"/>
            <a:ext cx="1737902" cy="17379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78795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EFF3F4-9660-4961-9A53-76F05FB36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6828"/>
          </a:xfrm>
        </p:spPr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Varnost  vode in živil ob poplavah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C50A08D-2D89-4B6C-8443-9942BF893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3996"/>
            <a:ext cx="10515600" cy="587701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1600" b="1" dirty="0">
                <a:solidFill>
                  <a:srgbClr val="C00000"/>
                </a:solidFill>
              </a:rPr>
              <a:t>Po poplavi vodo vedno prekuhajte</a:t>
            </a:r>
            <a:r>
              <a:rPr lang="sl-SI" sz="1600" dirty="0">
                <a:solidFill>
                  <a:srgbClr val="C00000"/>
                </a:solidFill>
              </a:rPr>
              <a:t>, če ni potrjeno, da je varna ali  jo razkužite z tabletami za razkuževanje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600" dirty="0">
                <a:solidFill>
                  <a:srgbClr val="C00000"/>
                </a:solidFill>
              </a:rPr>
              <a:t>Če voda ni pitna uporabljajte tablete za razkuževanje vode ali stekleničke s filtri za vodo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600" b="1" dirty="0">
                <a:solidFill>
                  <a:srgbClr val="C00000"/>
                </a:solidFill>
                <a:effectLst/>
              </a:rPr>
              <a:t>Ne uporabljajte vode iz vodnjakov ali </a:t>
            </a:r>
            <a:r>
              <a:rPr lang="sl-SI" sz="1600" b="1" dirty="0">
                <a:effectLst/>
              </a:rPr>
              <a:t>poškodovanih napeljav</a:t>
            </a:r>
            <a:r>
              <a:rPr lang="sl-SI" sz="1600" dirty="0">
                <a:effectLst/>
              </a:rPr>
              <a:t>, dokler ni analizirana</a:t>
            </a:r>
          </a:p>
          <a:p>
            <a:r>
              <a:rPr lang="sl-SI" sz="1600" b="1" dirty="0"/>
              <a:t>Pripravite zalogo nepokvarljivih živil</a:t>
            </a:r>
            <a:r>
              <a:rPr lang="sl-SI" sz="1600" dirty="0"/>
              <a:t>: konzerve, suho sadje, krekerji,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600" b="1" dirty="0"/>
              <a:t>Zavrzite vsa živila</a:t>
            </a:r>
            <a:r>
              <a:rPr lang="sl-SI" sz="1600" dirty="0"/>
              <a:t>, ki so bila v stiku s poplavno vodo, tudi zaprte embalaže, če so bile potopljene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600" b="1" dirty="0">
                <a:effectLst/>
              </a:rPr>
              <a:t>Ne uživajte hrane iz kleti ali hladilnika</a:t>
            </a:r>
            <a:r>
              <a:rPr lang="sl-SI" sz="1600" dirty="0">
                <a:effectLst/>
              </a:rPr>
              <a:t>, če je bil prostor poplavljen</a:t>
            </a:r>
          </a:p>
          <a:p>
            <a:r>
              <a:rPr lang="sl-SI" sz="1600" b="1" dirty="0"/>
              <a:t> Higiena pri ravnanju s hrano  </a:t>
            </a:r>
            <a:r>
              <a:rPr lang="sl-SI" sz="1600" dirty="0"/>
              <a:t>Pred pripravo hrane si </a:t>
            </a:r>
            <a:r>
              <a:rPr lang="sl-SI" sz="1600" b="1" dirty="0"/>
              <a:t>temeljito umijte roke</a:t>
            </a:r>
            <a:r>
              <a:rPr lang="sl-SI" sz="1600" dirty="0"/>
              <a:t> s pitno vodo in milom</a:t>
            </a:r>
          </a:p>
          <a:p>
            <a:r>
              <a:rPr lang="sl-SI" sz="1600" dirty="0"/>
              <a:t>Uporabljajte </a:t>
            </a:r>
            <a:r>
              <a:rPr lang="sl-SI" sz="1600" b="1" dirty="0"/>
              <a:t>čisto posodo in pribor - p</a:t>
            </a:r>
            <a:r>
              <a:rPr lang="sl-SI" sz="1600" dirty="0"/>
              <a:t>o potrebi </a:t>
            </a:r>
            <a:r>
              <a:rPr lang="sl-SI" sz="1600" b="1" dirty="0"/>
              <a:t>razkužite površine</a:t>
            </a:r>
            <a:r>
              <a:rPr lang="sl-SI" sz="1600" dirty="0"/>
              <a:t>, kjer pripravljate hrano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600" dirty="0"/>
              <a:t> Preverite </a:t>
            </a:r>
            <a:r>
              <a:rPr lang="sl-SI" sz="1600" b="1" dirty="0"/>
              <a:t>rok uporabe živil</a:t>
            </a:r>
            <a:r>
              <a:rPr lang="sl-SI" sz="1600" dirty="0"/>
              <a:t> in jih redno obnavljajte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600" dirty="0"/>
              <a:t>V nujnem primeru  uporabite </a:t>
            </a:r>
            <a:r>
              <a:rPr lang="sl-SI" sz="1600" b="1" dirty="0"/>
              <a:t>tablete za razkuževanje vode</a:t>
            </a:r>
            <a:endParaRPr lang="sl-SI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sl-SI" sz="1600" dirty="0"/>
              <a:t>Poskrbite za </a:t>
            </a:r>
            <a:r>
              <a:rPr lang="sl-SI" sz="1600" b="1" dirty="0"/>
              <a:t>posebne prehranske potrebe</a:t>
            </a:r>
            <a:r>
              <a:rPr lang="sl-SI" sz="1600" dirty="0"/>
              <a:t> (dojenčki, starejši, bolniki)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600" dirty="0" err="1"/>
              <a:t>Watter</a:t>
            </a:r>
            <a:r>
              <a:rPr lang="sl-SI" sz="1600" dirty="0"/>
              <a:t> to go: </a:t>
            </a:r>
            <a:r>
              <a:rPr lang="sl-SI" sz="1600" dirty="0">
                <a:hlinkClick r:id="rId2"/>
              </a:rPr>
              <a:t>https://www.grough.co.uk/magazine/2013/06/09/on-test-water-to-go-filtration-system-bottle</a:t>
            </a:r>
            <a:endParaRPr lang="sl-SI" sz="1600" dirty="0"/>
          </a:p>
          <a:p>
            <a:pPr>
              <a:buFont typeface="Arial" panose="020B0604020202020204" pitchFamily="34" charset="0"/>
              <a:buChar char="•"/>
            </a:pPr>
            <a:endParaRPr lang="sl-SI" sz="1600" dirty="0"/>
          </a:p>
          <a:p>
            <a:pPr>
              <a:buFont typeface="Arial" panose="020B0604020202020204" pitchFamily="34" charset="0"/>
              <a:buChar char="•"/>
            </a:pPr>
            <a:endParaRPr lang="sl-SI" sz="2600" dirty="0"/>
          </a:p>
          <a:p>
            <a:pPr>
              <a:buFont typeface="Arial" panose="020B0604020202020204" pitchFamily="34" charset="0"/>
              <a:buChar char="•"/>
            </a:pPr>
            <a:endParaRPr lang="sl-SI" sz="2600" dirty="0"/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7DDBA83-20C8-4CA8-A1A3-A0ADEE05C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697" y="253592"/>
            <a:ext cx="1505843" cy="140829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A659D5D-F37E-4936-B42F-7DCDAB9013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69" y="2154970"/>
            <a:ext cx="1408298" cy="140829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611CC72-785B-4ADA-AD87-3CBE038E3B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945" y="4013454"/>
            <a:ext cx="1704244" cy="161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62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D91B75-49B4-44F5-85F8-AAA79269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b="1" dirty="0">
                <a:solidFill>
                  <a:srgbClr val="C00000"/>
                </a:solidFill>
              </a:rPr>
              <a:t>Potrebna živila za 4 člansko družino 30 dni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CDC6908-D056-44A3-B33D-1DAA5F340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sl-SI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Ogljikovi hidrati - </a:t>
            </a:r>
            <a:r>
              <a:rPr lang="fi-FI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Riž, testenine, ovseni kosmiči, polenta, krekerji</a:t>
            </a:r>
            <a:r>
              <a:rPr lang="sl-SI" sz="1800" dirty="0">
                <a:latin typeface="Arial" panose="020B0604020202020204" pitchFamily="34" charset="0"/>
              </a:rPr>
              <a:t> – </a:t>
            </a:r>
            <a:r>
              <a:rPr lang="sl-SI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12 –15 kg</a:t>
            </a:r>
            <a:endParaRPr lang="sl-SI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sl-SI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Beljakovine</a:t>
            </a:r>
            <a:r>
              <a:rPr lang="sl-SI" sz="1800" dirty="0">
                <a:latin typeface="Arial" panose="020B0604020202020204" pitchFamily="34" charset="0"/>
              </a:rPr>
              <a:t> - </a:t>
            </a:r>
            <a:r>
              <a:rPr lang="sl-SI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Konzervirane ribe, fižol, leča, paštete, maslo</a:t>
            </a:r>
            <a:r>
              <a:rPr lang="sl-SI" sz="1800" dirty="0">
                <a:latin typeface="Arial" panose="020B0604020202020204" pitchFamily="34" charset="0"/>
              </a:rPr>
              <a:t> , jajca- </a:t>
            </a:r>
            <a:r>
              <a:rPr lang="sl-SI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10–12 kg</a:t>
            </a:r>
            <a:endParaRPr lang="sl-SI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sl-SI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Sadje in zelenjava</a:t>
            </a:r>
            <a:r>
              <a:rPr lang="sl-SI" sz="1800" dirty="0">
                <a:latin typeface="Arial" panose="020B0604020202020204" pitchFamily="34" charset="0"/>
              </a:rPr>
              <a:t> - </a:t>
            </a:r>
            <a:r>
              <a:rPr lang="fi-FI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Suho sadje, konzervirana zelenjava, kompoti</a:t>
            </a:r>
            <a:r>
              <a:rPr lang="sl-SI" sz="1800" dirty="0">
                <a:latin typeface="Arial" panose="020B0604020202020204" pitchFamily="34" charset="0"/>
              </a:rPr>
              <a:t>- </a:t>
            </a:r>
            <a:r>
              <a:rPr lang="sl-SI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8–10 kg</a:t>
            </a:r>
            <a:endParaRPr lang="sl-SI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sl-SI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Maščobe</a:t>
            </a:r>
            <a:r>
              <a:rPr lang="sl-SI" sz="1800" dirty="0">
                <a:latin typeface="Arial" panose="020B0604020202020204" pitchFamily="34" charset="0"/>
              </a:rPr>
              <a:t> - </a:t>
            </a:r>
            <a:r>
              <a:rPr lang="sl-SI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Rastlinsko olje, oreščki, semena</a:t>
            </a:r>
            <a:r>
              <a:rPr lang="sl-SI" sz="1800" dirty="0">
                <a:latin typeface="Arial" panose="020B0604020202020204" pitchFamily="34" charset="0"/>
              </a:rPr>
              <a:t> - </a:t>
            </a:r>
            <a:r>
              <a:rPr lang="sl-SI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3–5 litrov / 2–3 kg</a:t>
            </a:r>
            <a:endParaRPr lang="sl-SI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sl-SI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Dodatki</a:t>
            </a:r>
            <a:r>
              <a:rPr lang="sl-SI" sz="1800" dirty="0">
                <a:latin typeface="Arial" panose="020B0604020202020204" pitchFamily="34" charset="0"/>
              </a:rPr>
              <a:t> - </a:t>
            </a:r>
            <a:r>
              <a:rPr lang="sl-SI" sz="1800" dirty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lang="sl-SI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ol, sladkor, začimbe, instant juhe, vitaminski dodatki..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sl-SI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Specifične potrebe </a:t>
            </a:r>
            <a:r>
              <a:rPr lang="sl-SI" sz="1800" dirty="0">
                <a:solidFill>
                  <a:srgbClr val="000000"/>
                </a:solidFill>
                <a:latin typeface="Calibri" panose="020F0502020204030204" pitchFamily="34" charset="0"/>
              </a:rPr>
              <a:t>– hrana za otroke, bolnike, živali…</a:t>
            </a:r>
            <a:endParaRPr lang="sl-SI" sz="1800" b="0" i="0" u="none" strike="noStrike" dirty="0">
              <a:effectLst/>
              <a:latin typeface="Arial" panose="020B0604020202020204" pitchFamily="34" charset="0"/>
            </a:endParaRPr>
          </a:p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260D1E4-44D3-456E-B5B9-9F24F1781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894" y="3508899"/>
            <a:ext cx="5675790" cy="318979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6E975BB-D50B-46C4-91E2-D77C38523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0588" y="323757"/>
            <a:ext cx="150584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62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5C86A8-5096-4137-9F71-31858C2A8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b="1" dirty="0">
                <a:solidFill>
                  <a:srgbClr val="C00000"/>
                </a:solidFill>
              </a:rPr>
              <a:t>ZALOGE ŽIVIL HRANIMO NA VARNO MESTO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93B9FA5-DB00-4552-8449-15641E073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2000" dirty="0"/>
              <a:t>Varnost živil ob poplavah  </a:t>
            </a:r>
          </a:p>
          <a:p>
            <a:r>
              <a:rPr lang="sl-SI" sz="2000" dirty="0"/>
              <a:t>Varnost živil ob izrednih razmerah</a:t>
            </a:r>
          </a:p>
          <a:p>
            <a:r>
              <a:rPr lang="sl-SI" sz="2000" dirty="0"/>
              <a:t>Zamrzovalniki, hladilniki ne bodo delovali, </a:t>
            </a:r>
          </a:p>
          <a:p>
            <a:r>
              <a:rPr lang="sl-SI" sz="2000" dirty="0">
                <a:hlinkClick r:id="rId3"/>
              </a:rPr>
              <a:t>Dodatne </a:t>
            </a:r>
            <a:r>
              <a:rPr lang="sl-SI" sz="2000" dirty="0" err="1">
                <a:hlinkClick r:id="rId3"/>
              </a:rPr>
              <a:t>info</a:t>
            </a:r>
            <a:r>
              <a:rPr lang="sl-SI" sz="2000" dirty="0">
                <a:hlinkClick r:id="rId3"/>
              </a:rPr>
              <a:t>: https://nijz.si/wp-content/uploads/2014/03/varnost_zivil_v_izrednih_razmerah.pdf</a:t>
            </a:r>
            <a:endParaRPr lang="sl-SI" sz="2000" dirty="0"/>
          </a:p>
          <a:p>
            <a:endParaRPr lang="sl-SI" dirty="0"/>
          </a:p>
        </p:txBody>
      </p:sp>
      <p:graphicFrame>
        <p:nvGraphicFramePr>
          <p:cNvPr id="4" name="Predmet 3">
            <a:extLst>
              <a:ext uri="{FF2B5EF4-FFF2-40B4-BE49-F238E27FC236}">
                <a16:creationId xmlns:a16="http://schemas.microsoft.com/office/drawing/2014/main" id="{CD6F00C3-F3FF-4E41-83FC-274E8E7B0A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9448574"/>
              </p:ext>
            </p:extLst>
          </p:nvPr>
        </p:nvGraphicFramePr>
        <p:xfrm>
          <a:off x="1151613" y="3490914"/>
          <a:ext cx="2139045" cy="3026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Acrobat Document" r:id="rId4" imgW="4533723" imgH="6415677" progId="Acrobat.Document.DC">
                  <p:embed/>
                </p:oleObj>
              </mc:Choice>
              <mc:Fallback>
                <p:oleObj name="Acrobat Document" r:id="rId4" imgW="4533723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51613" y="3490914"/>
                        <a:ext cx="2139045" cy="3026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id="{B7B80A1D-098B-4A47-B79C-6D0F085F04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5315" y="237805"/>
            <a:ext cx="1505843" cy="14082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A131D23-25F9-490B-AA8D-EF6C3A5B4B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09" y="3593627"/>
            <a:ext cx="5271306" cy="302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78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E56C62-9C55-492A-B10E-31372D593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Nahrbtnik preživetja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59ECF5C-D6EA-47FA-A430-E8C6190DC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sl-SI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Zakaj bi moral biti </a:t>
            </a:r>
            <a:r>
              <a:rPr lang="sl-SI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nahrbtnik preživetja v</a:t>
            </a:r>
            <a:r>
              <a:rPr lang="sl-SI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avtu za vsakega člana družine?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Ne vemo kaj nas čaka na poti  - poplava? Vihar? Plaz? </a:t>
            </a:r>
          </a:p>
          <a:p>
            <a:r>
              <a:rPr lang="sl-SI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Vsebina - hrana, voda, prva pomoč, dokumenti,  gotovina, toaletne potrebščine</a:t>
            </a:r>
          </a:p>
          <a:p>
            <a:r>
              <a:rPr lang="sl-SI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Nepremočljiva in dodatne oblačila  in obutev - folija</a:t>
            </a:r>
            <a:endParaRPr lang="sl-SI" sz="18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sl-SI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Samostojnost</a:t>
            </a:r>
            <a:r>
              <a:rPr lang="sl-SI" sz="1800" dirty="0">
                <a:solidFill>
                  <a:srgbClr val="000000"/>
                </a:solidFill>
                <a:latin typeface="Calibri" panose="020F0502020204030204" pitchFamily="34" charset="0"/>
              </a:rPr>
              <a:t>  - </a:t>
            </a:r>
            <a:r>
              <a:rPr lang="sl-SI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vsak  ima najnujnejše osnovne pripomočke za preživetje. </a:t>
            </a:r>
          </a:p>
          <a:p>
            <a:r>
              <a:rPr lang="sl-SI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Prilagodljivost</a:t>
            </a:r>
            <a:r>
              <a:rPr lang="sl-SI" sz="1800" dirty="0">
                <a:solidFill>
                  <a:srgbClr val="000000"/>
                </a:solidFill>
                <a:latin typeface="Calibri" panose="020F0502020204030204" pitchFamily="34" charset="0"/>
              </a:rPr>
              <a:t>  vsebine  za o</a:t>
            </a:r>
            <a:r>
              <a:rPr lang="sl-SI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troke, starejše  in bolnike</a:t>
            </a:r>
          </a:p>
          <a:p>
            <a:r>
              <a:rPr lang="sl-SI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UČINKOVITOST – PRIPRAVLJENI NA VSE</a:t>
            </a:r>
          </a:p>
          <a:p>
            <a:pPr marL="0" indent="0">
              <a:buNone/>
            </a:pPr>
            <a:r>
              <a:rPr lang="sl-SI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   Dostopnost</a:t>
            </a:r>
            <a:r>
              <a:rPr lang="sl-SI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-  </a:t>
            </a:r>
            <a:r>
              <a:rPr lang="sl-SI" sz="1800" dirty="0">
                <a:solidFill>
                  <a:srgbClr val="000000"/>
                </a:solidFill>
                <a:latin typeface="Arial" panose="020B0604020202020204" pitchFamily="34" charset="0"/>
              </a:rPr>
              <a:t>h</a:t>
            </a:r>
            <a:r>
              <a:rPr lang="sl-SI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itro lahko dosežete nujne pripomočke za preživetje</a:t>
            </a:r>
          </a:p>
          <a:p>
            <a:pPr marL="0" indent="0">
              <a:buNone/>
            </a:pPr>
            <a:r>
              <a:rPr lang="sl-SI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     ne glede na situacijo.</a:t>
            </a:r>
          </a:p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5B5DA6E-AB9A-4917-B0C7-4ADDEDA8A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1004" y="3611525"/>
            <a:ext cx="2644913" cy="263791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EB42447-CD77-498C-8757-31C6B3DE0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957" y="519220"/>
            <a:ext cx="150584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51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0977C9-4C45-487E-B277-8C42E750E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Zavarovanje in varen umik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B2EFDD1-7F4B-46B8-B25B-929FEC0BE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9535"/>
            <a:ext cx="10515600" cy="6096000"/>
          </a:xfrm>
        </p:spPr>
        <p:txBody>
          <a:bodyPr>
            <a:normAutofit/>
          </a:bodyPr>
          <a:lstStyle/>
          <a:p>
            <a:endParaRPr lang="sl-SI" dirty="0"/>
          </a:p>
          <a:p>
            <a:r>
              <a:rPr lang="sl-SI" sz="2000" b="1" dirty="0"/>
              <a:t>Zavarujte se - </a:t>
            </a:r>
            <a:r>
              <a:rPr lang="sl-SI" sz="2000" dirty="0"/>
              <a:t>sklenite ustrezno zavarovanje za poplavno škodo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Dokumentirajte stanje nepremičnine pred poplavo </a:t>
            </a:r>
            <a:r>
              <a:rPr lang="sl-SI" sz="2000" dirty="0"/>
              <a:t>(fotografije, video)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dirty="0"/>
              <a:t>in po poplavi, ko boste vlagali zahtevek za povrnitev škode</a:t>
            </a:r>
          </a:p>
          <a:p>
            <a:r>
              <a:rPr lang="sl-SI" sz="2000" b="1" dirty="0"/>
              <a:t>Zagotovite si hrano, vodo in prevoz</a:t>
            </a:r>
            <a:r>
              <a:rPr lang="sl-SI" sz="2000" dirty="0"/>
              <a:t>, če bo potrebna evakuacija</a:t>
            </a:r>
          </a:p>
          <a:p>
            <a:r>
              <a:rPr lang="sl-SI" sz="2000" b="1" dirty="0"/>
              <a:t>Redno spremljajte vremenske napovedi </a:t>
            </a:r>
            <a:r>
              <a:rPr lang="sl-SI" sz="2000" dirty="0"/>
              <a:t>in opozorila ARSO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Upoštevajte navodila Civilne zaščite in lokalnih oblasti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dirty="0"/>
              <a:t>V primeru napovedi poplav takoj ukrepajte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dirty="0"/>
              <a:t> pravočasno  izklopite elektriko in napeljave, zavarujte stavbo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dirty="0"/>
              <a:t> Umaknite vozilo, umaknite se na varno mesto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dirty="0"/>
              <a:t>Poskrbite za hišne ljubljenčke,  pripravite varno mesto zanje</a:t>
            </a:r>
          </a:p>
          <a:p>
            <a:r>
              <a:rPr lang="sl-SI" sz="1600" dirty="0"/>
              <a:t>Navodila in foto: : Uprava RS za zaščito in reševanje: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A135E31-BC2A-4310-A208-F7307B905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518" y="365125"/>
            <a:ext cx="1505843" cy="140829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F01962C-A2C8-4391-A352-C40322973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133" y="2927527"/>
            <a:ext cx="3541667" cy="321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7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E843E7-DE42-4457-BF85-038C10F45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8871"/>
          </a:xfrm>
        </p:spPr>
        <p:txBody>
          <a:bodyPr>
            <a:normAutofit fontScale="90000"/>
          </a:bodyPr>
          <a:lstStyle/>
          <a:p>
            <a:r>
              <a:rPr lang="sl-SI" sz="3200" b="1" dirty="0">
                <a:solidFill>
                  <a:srgbClr val="C00000"/>
                </a:solidFill>
              </a:rPr>
              <a:t>Kako se pripraviti,  če živite ob rekah in potokih</a:t>
            </a:r>
            <a:br>
              <a:rPr lang="sl-SI" sz="3200" b="1" dirty="0">
                <a:solidFill>
                  <a:srgbClr val="C00000"/>
                </a:solidFill>
              </a:rPr>
            </a:br>
            <a:endParaRPr lang="sl-SI" sz="3200" b="1" dirty="0">
              <a:solidFill>
                <a:srgbClr val="C00000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719994C-DEAA-4C99-A24C-D1A524BBE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3895"/>
            <a:ext cx="10515600" cy="526445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000" dirty="0"/>
              <a:t>Umaknite dragocenosti, dokumente iz kleti in pritličja, izključite električno napeljavo,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PRITRDITE CISTERNE – UMAKNITE VNETLJIVE SNOVI, OLJA,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dirty="0"/>
              <a:t>Namestite protipoplavne vreče ali zapore na vhodih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dirty="0"/>
              <a:t>Poskrbite za varno shranjevanje hrane in pitne vode – na višjih policah, v vodotesnih posodah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dirty="0"/>
              <a:t>Zavarujte greznice, električne omarice in plinske naprave</a:t>
            </a:r>
          </a:p>
          <a:p>
            <a:r>
              <a:rPr lang="sl-SI" sz="2000" b="1" dirty="0"/>
              <a:t> Načrtujte evakuacijo - </a:t>
            </a:r>
            <a:r>
              <a:rPr lang="sl-SI" sz="2000" dirty="0"/>
              <a:t>določite najvarnejšo pot do višje ležečih območij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C00000"/>
                </a:solidFill>
              </a:rPr>
              <a:t>Pripravite nahrbtnik  preživetja z nujnimi potrebščinami</a:t>
            </a:r>
            <a:r>
              <a:rPr lang="sl-SI" sz="2000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dirty="0"/>
              <a:t> voda, hrana, zdravila, baterijska svetilka, dokumenti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dirty="0"/>
              <a:t>Seznanite družinske člane z načrtom in lokacijo zbirnega mesta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7DFCE76-75D7-41FE-8455-3020E89C3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5129" y="-94403"/>
            <a:ext cx="1505843" cy="140829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890737A-59BA-409A-BCA4-302248339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653" y="3657600"/>
            <a:ext cx="3961763" cy="334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31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6F06A7-89B8-4768-9E39-84834CEED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6255"/>
          </a:xfrm>
        </p:spPr>
        <p:txBody>
          <a:bodyPr>
            <a:normAutofit/>
          </a:bodyPr>
          <a:lstStyle/>
          <a:p>
            <a:r>
              <a:rPr lang="sl-SI" b="1" dirty="0">
                <a:solidFill>
                  <a:srgbClr val="C00000"/>
                </a:solidFill>
              </a:rPr>
              <a:t>Pripomočki za preprečevanje vdora vode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CB3B140-BDAC-4410-8506-4A611670E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8836"/>
            <a:ext cx="10515600" cy="5168295"/>
          </a:xfrm>
        </p:spPr>
        <p:txBody>
          <a:bodyPr>
            <a:normAutofit fontScale="32500" lnSpcReduction="20000"/>
          </a:bodyPr>
          <a:lstStyle/>
          <a:p>
            <a:endParaRPr lang="sl-SI" sz="5500" dirty="0"/>
          </a:p>
          <a:p>
            <a:r>
              <a:rPr lang="sl-SI" sz="5500" dirty="0">
                <a:solidFill>
                  <a:srgbClr val="C00000"/>
                </a:solidFill>
              </a:rPr>
              <a:t>VREČE S PESKOM</a:t>
            </a:r>
          </a:p>
          <a:p>
            <a:r>
              <a:rPr lang="sl-SI" sz="5500" dirty="0"/>
              <a:t>napolnimo pred poplavo </a:t>
            </a:r>
          </a:p>
          <a:p>
            <a:pPr marL="0" indent="0">
              <a:buNone/>
            </a:pPr>
            <a:endParaRPr lang="sl-SI" sz="5500" dirty="0"/>
          </a:p>
          <a:p>
            <a:r>
              <a:rPr lang="sl-SI" sz="5500" dirty="0">
                <a:solidFill>
                  <a:srgbClr val="C00000"/>
                </a:solidFill>
              </a:rPr>
              <a:t>NAPIHLJIVE VREČE </a:t>
            </a:r>
          </a:p>
          <a:p>
            <a:r>
              <a:rPr lang="sl-SI" sz="5500" dirty="0"/>
              <a:t>V suhem stanju so lahke in kompaktne.</a:t>
            </a:r>
          </a:p>
          <a:p>
            <a:r>
              <a:rPr lang="sl-SI" sz="5500" dirty="0"/>
              <a:t> Ko pridejo v stik z vodo, se v nekaj minutah napolnijo z </a:t>
            </a:r>
            <a:r>
              <a:rPr lang="sl-SI" sz="5500" dirty="0" err="1"/>
              <a:t>absorbcijskimi</a:t>
            </a:r>
            <a:r>
              <a:rPr lang="sl-SI" sz="5500" dirty="0"/>
              <a:t> kristali.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5500" b="1" dirty="0"/>
              <a:t>Postavitev vhod, okno, garažo in vreča se aktivira sama.</a:t>
            </a:r>
            <a:endParaRPr lang="sl-SI" sz="5500" dirty="0"/>
          </a:p>
          <a:p>
            <a:pPr>
              <a:buFont typeface="Arial" panose="020B0604020202020204" pitchFamily="34" charset="0"/>
              <a:buChar char="•"/>
            </a:pPr>
            <a:r>
              <a:rPr lang="sl-SI" sz="5500" b="1" dirty="0"/>
              <a:t>Hitra uporaba</a:t>
            </a:r>
            <a:r>
              <a:rPr lang="sl-SI" sz="5500" dirty="0"/>
              <a:t> -  brez posebnega orodja ali fizičnega napora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5500" b="1" dirty="0"/>
              <a:t>Lahke za shranjevanje</a:t>
            </a:r>
            <a:r>
              <a:rPr lang="sl-SI" sz="5500" dirty="0"/>
              <a:t> –- zavzamejo malo prostora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5500" b="1" dirty="0"/>
              <a:t>Večnamenske</a:t>
            </a:r>
            <a:r>
              <a:rPr lang="sl-SI" sz="5500" dirty="0"/>
              <a:t> -  primerne za domove, podjetja, vrtove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5500" b="1" dirty="0"/>
              <a:t>Zaščita vhodnih vrat, </a:t>
            </a:r>
            <a:r>
              <a:rPr lang="sl-SI" sz="5500" dirty="0"/>
              <a:t>kletnih oken, garaž , preusmerjanje toka vode stran od hiše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5500" b="1" dirty="0"/>
              <a:t>Zasilna zaščita ob nenadnih </a:t>
            </a:r>
            <a:r>
              <a:rPr lang="sl-SI" sz="5500" dirty="0"/>
              <a:t>nevihtah ali hudourniških poplavah</a:t>
            </a:r>
          </a:p>
          <a:p>
            <a:pPr>
              <a:buFont typeface="Arial" panose="020B0604020202020204" pitchFamily="34" charset="0"/>
              <a:buChar char="•"/>
            </a:pPr>
            <a:endParaRPr lang="sl-SI" sz="5500" dirty="0"/>
          </a:p>
          <a:p>
            <a:pPr>
              <a:buFont typeface="Arial" panose="020B0604020202020204" pitchFamily="34" charset="0"/>
              <a:buChar char="•"/>
            </a:pPr>
            <a:endParaRPr lang="sl-SI" dirty="0"/>
          </a:p>
          <a:p>
            <a:endParaRPr lang="sl-SI" dirty="0"/>
          </a:p>
          <a:p>
            <a:r>
              <a:rPr lang="sl-SI" b="1" dirty="0"/>
              <a:t>:</a:t>
            </a:r>
          </a:p>
          <a:p>
            <a:endParaRPr lang="sl-SI" dirty="0"/>
          </a:p>
          <a:p>
            <a:endParaRPr lang="sl-SI" b="1" dirty="0"/>
          </a:p>
          <a:p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97A3693-6BDA-41A3-9CB1-051B706AA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280" y="4566931"/>
            <a:ext cx="2857500" cy="160020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F917625C-A724-4BF9-AC00-B01506DA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547" y="2056628"/>
            <a:ext cx="2780383" cy="166823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7E1604B8-D1DA-4641-BAB0-AD95DB389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0878" y="143330"/>
            <a:ext cx="150584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49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F1A222-B16E-4CA5-9E90-1B08B880A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b="1" dirty="0">
                <a:solidFill>
                  <a:srgbClr val="C00000"/>
                </a:solidFill>
              </a:rPr>
              <a:t>Kako se pripraviti na poplave, če živite na hribu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E2087E6-D2BE-414E-9619-24E2FC667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/>
              <a:t>Čeprav se zdi, da so višje lege varne pred poplavami, obstajajo </a:t>
            </a:r>
            <a:r>
              <a:rPr lang="sl-SI" b="1" dirty="0"/>
              <a:t>drugi nevarni dejavniki</a:t>
            </a:r>
            <a:r>
              <a:rPr lang="sl-SI" dirty="0"/>
              <a:t>, kot so: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Hudourniški tokovi</a:t>
            </a:r>
            <a:r>
              <a:rPr lang="sl-SI" dirty="0"/>
              <a:t>, ki se stekajo po pobočjih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Zemeljski plazovi</a:t>
            </a:r>
            <a:r>
              <a:rPr lang="sl-SI" dirty="0"/>
              <a:t> zaradi razmočenosti 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Erozija in spodnašanje temeljev</a:t>
            </a:r>
            <a:endParaRPr lang="sl-SI" dirty="0"/>
          </a:p>
          <a:p>
            <a:r>
              <a:rPr lang="sl-SI" b="1" dirty="0">
                <a:solidFill>
                  <a:srgbClr val="C00000"/>
                </a:solidFill>
              </a:rPr>
              <a:t> Kaj lahko storite: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Preverite teren</a:t>
            </a:r>
            <a:r>
              <a:rPr lang="sl-SI" dirty="0"/>
              <a:t> okoli hiše – ali obstajajo jarki, potoki ali strmine, ki lahko usmerijo vodo proti objektu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Utrdite brežine</a:t>
            </a:r>
            <a:r>
              <a:rPr lang="sl-SI" dirty="0"/>
              <a:t> z zasaditvijo rastlin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ali gradnjo opornih zidov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Očistite odtočne kanale</a:t>
            </a:r>
            <a:r>
              <a:rPr lang="sl-SI" dirty="0"/>
              <a:t> in žlebove, da voda ne zastaja</a:t>
            </a: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0DAE8AE-1EB6-4F57-A947-DF6A64E57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518" y="365125"/>
            <a:ext cx="1505843" cy="140829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9DB2944-1FA2-449D-A751-DE3A7F8A50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284" y="4531340"/>
            <a:ext cx="2615380" cy="196153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BD34980-EE75-4A9F-B007-438C9A5442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284" y="2431231"/>
            <a:ext cx="2656894" cy="149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42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CF8110-FB53-4F54-A6B3-0F2CBC523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Kako pa se pripravimo v mestih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C537D9E-3ACD-435D-A2D1-C8BBED248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l-SI" b="1" dirty="0"/>
              <a:t>Zabetonirane površine</a:t>
            </a:r>
            <a:r>
              <a:rPr lang="sl-SI" dirty="0"/>
              <a:t> otežujejo naravno odtekanje vode </a:t>
            </a:r>
            <a:r>
              <a:rPr lang="sl-SI" b="1" dirty="0"/>
              <a:t>zamašeni kanalizacijski sistemi</a:t>
            </a:r>
            <a:r>
              <a:rPr lang="sl-SI" dirty="0"/>
              <a:t> povzročajo zastajanje in vračanje vode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Podzemni prostori</a:t>
            </a:r>
            <a:r>
              <a:rPr lang="sl-SI" dirty="0"/>
              <a:t> (kleti, garaže, trgovine) so posebej ogroženi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Gost promet</a:t>
            </a:r>
            <a:r>
              <a:rPr lang="sl-SI" dirty="0"/>
              <a:t> lahko oteži evakuacijo in dostop reševalnih služb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Pripravite dom ali poslovni prostor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Zavarujte kletne prostore: dvignite električne naprave,</a:t>
            </a:r>
          </a:p>
          <a:p>
            <a:r>
              <a:rPr lang="sl-SI" dirty="0"/>
              <a:t>Namestite protipoplavne zapore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Očistite žlebove, odtoke in kanalizacijske jaške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Črpalke v kleti  ali garaži</a:t>
            </a:r>
          </a:p>
          <a:p>
            <a:r>
              <a:rPr lang="sl-SI" b="1" dirty="0"/>
              <a:t>Pripravite nahrbtnik preživetja -v</a:t>
            </a:r>
            <a:r>
              <a:rPr lang="sl-SI" dirty="0"/>
              <a:t>oda, hrana, baterijska svetilka,</a:t>
            </a:r>
          </a:p>
          <a:p>
            <a:r>
              <a:rPr lang="sl-SI" dirty="0"/>
              <a:t> dokumenti, zdravila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C00000"/>
                </a:solidFill>
              </a:rPr>
              <a:t>Ob napovedi poplav vozilo parkirajte na višje ležečem območju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C00000"/>
                </a:solidFill>
              </a:rPr>
              <a:t>Ne vozite po poplavljenih cestah – nevarnost za življenje</a:t>
            </a: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3EB02C0-2538-44AD-8E5C-AEC847336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518" y="365125"/>
            <a:ext cx="1505843" cy="140829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D2C837B-0540-4DFA-9BF5-0AED926CB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783" y="4363484"/>
            <a:ext cx="3053017" cy="228976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5B4321B-0D60-4366-B2BD-0B9B611DD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783" y="2301909"/>
            <a:ext cx="3053017" cy="203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84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BF3CD9-4363-408E-AD2A-5B22A1399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C00000"/>
                </a:solidFill>
              </a:rPr>
              <a:t> </a:t>
            </a:r>
            <a:r>
              <a:rPr lang="sl-SI" b="1" dirty="0">
                <a:solidFill>
                  <a:srgbClr val="C00000"/>
                </a:solidFill>
              </a:rPr>
              <a:t>ČASOVNICA  predavanje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47F8F8A-ABB8-49E5-9B4C-17548455F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l-SI" dirty="0">
              <a:solidFill>
                <a:srgbClr val="C00000"/>
              </a:solidFill>
            </a:endParaRPr>
          </a:p>
          <a:p>
            <a:r>
              <a:rPr lang="sl-SI" sz="2400" dirty="0">
                <a:solidFill>
                  <a:srgbClr val="C00000"/>
                </a:solidFill>
              </a:rPr>
              <a:t>17. 00   do 17.30   ure  </a:t>
            </a:r>
            <a:r>
              <a:rPr lang="sl-SI" sz="2400" dirty="0"/>
              <a:t>-  predavanje  Združenje </a:t>
            </a:r>
            <a:r>
              <a:rPr lang="sl-SI" sz="2400" dirty="0" err="1"/>
              <a:t>Ekoci</a:t>
            </a:r>
            <a:r>
              <a:rPr lang="sl-SI" sz="2400" dirty="0"/>
              <a:t> – Irena Rotar</a:t>
            </a:r>
          </a:p>
          <a:p>
            <a:r>
              <a:rPr lang="sl-SI" sz="2400" dirty="0">
                <a:solidFill>
                  <a:srgbClr val="C00000"/>
                </a:solidFill>
              </a:rPr>
              <a:t>17. 30 do 18. 00   ure   </a:t>
            </a:r>
            <a:r>
              <a:rPr lang="sl-SI" sz="2400" dirty="0"/>
              <a:t>-  predavanje Civilna zaščita Žalec – g. Robert Vasle</a:t>
            </a:r>
          </a:p>
          <a:p>
            <a:r>
              <a:rPr lang="sl-SI" sz="2400" dirty="0">
                <a:solidFill>
                  <a:srgbClr val="C00000"/>
                </a:solidFill>
              </a:rPr>
              <a:t>18. 30 do 18.30   ure   -   </a:t>
            </a:r>
            <a:r>
              <a:rPr lang="sl-SI" sz="2400" dirty="0"/>
              <a:t>predstavitev zaščite hiše – g. Zvone </a:t>
            </a:r>
            <a:r>
              <a:rPr lang="sl-SI" sz="2400" dirty="0" err="1"/>
              <a:t>Holobar</a:t>
            </a:r>
            <a:endParaRPr lang="sl-SI" sz="2400" dirty="0"/>
          </a:p>
          <a:p>
            <a:r>
              <a:rPr lang="sl-SI" sz="2400" dirty="0">
                <a:solidFill>
                  <a:srgbClr val="C00000"/>
                </a:solidFill>
              </a:rPr>
              <a:t>18.30 do 19.00    ure  -    </a:t>
            </a:r>
            <a:r>
              <a:rPr lang="sl-SI" sz="2400" dirty="0"/>
              <a:t>vprašanja, razprava obiskovalcev</a:t>
            </a:r>
          </a:p>
          <a:p>
            <a:r>
              <a:rPr lang="sl-SI" sz="2400" dirty="0">
                <a:solidFill>
                  <a:srgbClr val="C00000"/>
                </a:solidFill>
              </a:rPr>
              <a:t>19.00 uri                       -    </a:t>
            </a:r>
            <a:r>
              <a:rPr lang="sl-SI" sz="2400" dirty="0"/>
              <a:t>zaključek</a:t>
            </a:r>
          </a:p>
          <a:p>
            <a:endParaRPr lang="sl-SI" sz="2400" dirty="0">
              <a:solidFill>
                <a:srgbClr val="FF0000"/>
              </a:solidFill>
            </a:endParaRPr>
          </a:p>
          <a:p>
            <a:endParaRPr lang="sl-SI" sz="2400" dirty="0">
              <a:solidFill>
                <a:srgbClr val="FF0000"/>
              </a:solidFill>
            </a:endParaRPr>
          </a:p>
          <a:p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F128241-7817-4770-9B9E-7689AD3F0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0"/>
            <a:ext cx="1504399" cy="140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9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1BA815-5396-448F-A3B2-075FC790D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Metode zaščite  hiš pred poplavami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1A7C826-0113-4E61-897C-18DE27ACA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6914"/>
            <a:ext cx="10515600" cy="4935894"/>
          </a:xfrm>
        </p:spPr>
        <p:txBody>
          <a:bodyPr>
            <a:normAutofit fontScale="92500" lnSpcReduction="10000"/>
          </a:bodyPr>
          <a:lstStyle/>
          <a:p>
            <a:r>
              <a:rPr lang="sl-SI" b="1" dirty="0">
                <a:solidFill>
                  <a:srgbClr val="C00000"/>
                </a:solidFill>
              </a:rPr>
              <a:t>Protipoplavne </a:t>
            </a:r>
            <a:r>
              <a:rPr lang="sl-SI" b="1" dirty="0" err="1">
                <a:solidFill>
                  <a:srgbClr val="C00000"/>
                </a:solidFill>
              </a:rPr>
              <a:t>regrade</a:t>
            </a:r>
            <a:r>
              <a:rPr lang="sl-SI" b="1" dirty="0">
                <a:solidFill>
                  <a:srgbClr val="C00000"/>
                </a:solidFill>
              </a:rPr>
              <a:t> (</a:t>
            </a:r>
            <a:r>
              <a:rPr lang="sl-SI" b="1" dirty="0" err="1">
                <a:solidFill>
                  <a:srgbClr val="C00000"/>
                </a:solidFill>
              </a:rPr>
              <a:t>barriere</a:t>
            </a:r>
            <a:r>
              <a:rPr lang="sl-SI" b="1" dirty="0">
                <a:solidFill>
                  <a:srgbClr val="C00000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Mobilne ali fiksne aluminijaste pregrade</a:t>
            </a:r>
            <a:r>
              <a:rPr lang="sl-SI" dirty="0"/>
              <a:t>, ki se namestijo pred vrata, okna ali garaže Primer: sistemi z vgrajenimi vodili, v katere se vstavi pregrado ob nevarnosti</a:t>
            </a:r>
          </a:p>
          <a:p>
            <a:r>
              <a:rPr lang="sl-SI" b="1" dirty="0">
                <a:solidFill>
                  <a:srgbClr val="C00000"/>
                </a:solidFill>
              </a:rPr>
              <a:t>Samodejne protipoplavne lopute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Namestijo se na </a:t>
            </a:r>
            <a:r>
              <a:rPr lang="sl-SI" b="1" dirty="0"/>
              <a:t>kanalizacijske cevi</a:t>
            </a:r>
            <a:r>
              <a:rPr lang="sl-SI" dirty="0"/>
              <a:t> in preprečujejo vračanje vode v objekt Posebej pomembne v mestih, kjer voda pogosto vdre skozi odtoke</a:t>
            </a:r>
          </a:p>
          <a:p>
            <a:r>
              <a:rPr lang="sl-SI" b="1" dirty="0"/>
              <a:t> </a:t>
            </a:r>
            <a:r>
              <a:rPr lang="sl-SI" b="1" dirty="0">
                <a:solidFill>
                  <a:srgbClr val="C00000"/>
                </a:solidFill>
              </a:rPr>
              <a:t>Hidroizolacija temeljev in zidov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Uporaba vodoodpornih materialov pri gradnji ali sanaciji , zatesnitev razpok, fug in stikov z vodoodpornimi masami.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Pomaga preprečiti vdor vlage in vode skozi zidove</a:t>
            </a:r>
          </a:p>
          <a:p>
            <a:r>
              <a:rPr lang="sl-SI" b="1" dirty="0">
                <a:solidFill>
                  <a:srgbClr val="C00000"/>
                </a:solidFill>
              </a:rPr>
              <a:t>Ureditev terena okoli hiše</a:t>
            </a: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BCE0BC8-637C-4C29-8FDA-33945978F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0878" y="417327"/>
            <a:ext cx="150584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44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B6768D3-5E66-447F-B0D7-BAB0A3BFF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 Ko pa </a:t>
            </a:r>
            <a:r>
              <a:rPr lang="sl-SI" b="1">
                <a:solidFill>
                  <a:srgbClr val="C00000"/>
                </a:solidFill>
              </a:rPr>
              <a:t>Savinja poplavlja…</a:t>
            </a:r>
            <a:endParaRPr lang="sl-SI" b="1" dirty="0">
              <a:solidFill>
                <a:srgbClr val="C00000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9CF9D6F-5592-4B38-AD7E-699268FFD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  <a:p>
            <a:endParaRPr lang="sl-SI" dirty="0"/>
          </a:p>
          <a:p>
            <a:r>
              <a:rPr lang="sl-SI" dirty="0"/>
              <a:t> G. Zvone </a:t>
            </a:r>
            <a:r>
              <a:rPr lang="sl-SI" dirty="0" err="1"/>
              <a:t>Holobar</a:t>
            </a:r>
            <a:endParaRPr lang="sl-SI" dirty="0"/>
          </a:p>
          <a:p>
            <a:r>
              <a:rPr lang="sl-SI" dirty="0"/>
              <a:t>Predstavitev dobre prakse</a:t>
            </a:r>
          </a:p>
          <a:p>
            <a:r>
              <a:rPr lang="sl-SI" dirty="0"/>
              <a:t> KAKO JE ZAŠČITIL HIŠO PRED POPLAVLJENO </a:t>
            </a:r>
          </a:p>
          <a:p>
            <a:pPr marL="0" indent="0">
              <a:buNone/>
            </a:pPr>
            <a:r>
              <a:rPr lang="sl-SI" dirty="0"/>
              <a:t>                  REKO  SAVINJO V VRBJU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1DF83B7-99F9-448A-8151-39A0A32D7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669" y="4349750"/>
            <a:ext cx="3810000" cy="214312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C98B0B6-D15C-42B6-A26F-1922BF6A0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670" y="417327"/>
            <a:ext cx="150584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79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4EB324-6427-4C3D-BB49-10CEC3FEC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Kaj storiti  po poplavi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2E14F21-F34F-47BB-9B54-7D8BF0B5A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7142"/>
            <a:ext cx="10515600" cy="5330857"/>
          </a:xfrm>
        </p:spPr>
        <p:txBody>
          <a:bodyPr>
            <a:normAutofit fontScale="70000" lnSpcReduction="20000"/>
          </a:bodyPr>
          <a:lstStyle/>
          <a:p>
            <a:r>
              <a:rPr lang="sl-SI" b="1" dirty="0">
                <a:solidFill>
                  <a:srgbClr val="C00000"/>
                </a:solidFill>
              </a:rPr>
              <a:t> Poskrbite za varnost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Ne vstopajte v poplavljene prostore, dokler jih ne pregleda strokovnjak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izklopite elektriko in plin, če obstaja sum poškodb</a:t>
            </a:r>
          </a:p>
          <a:p>
            <a:r>
              <a:rPr lang="sl-SI" b="1" dirty="0">
                <a:solidFill>
                  <a:srgbClr val="C00000"/>
                </a:solidFill>
              </a:rPr>
              <a:t>Čiščenje in razkuževanje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Odstranite blato, odpadke in poškodovano opremo, razkužite površine, kjer je bila voda. prezračite prostore, da preprečite nastanek plesni</a:t>
            </a:r>
          </a:p>
          <a:p>
            <a:r>
              <a:rPr lang="sl-SI" b="1" dirty="0">
                <a:solidFill>
                  <a:srgbClr val="C00000"/>
                </a:solidFill>
              </a:rPr>
              <a:t>Dokumentiranje škode.  </a:t>
            </a:r>
            <a:r>
              <a:rPr lang="sl-SI" dirty="0"/>
              <a:t>Fotografirajte poškodbe za zavarovalnico.  Zabeležite seznam uničenih predmetov Shranite račune za čiščenje in popravila.</a:t>
            </a:r>
          </a:p>
          <a:p>
            <a:r>
              <a:rPr lang="sl-SI" b="1" dirty="0"/>
              <a:t>Obvestite pristojne službe - p</a:t>
            </a:r>
            <a:r>
              <a:rPr lang="sl-SI" dirty="0"/>
              <a:t>okličite zavarovalnico in prijavite škodo </a:t>
            </a:r>
          </a:p>
          <a:p>
            <a:r>
              <a:rPr lang="sl-SI" dirty="0"/>
              <a:t>Obvestite občino, če je poškodovana infrastruktura - poiščite pomoč pri Civilni zaščiti ali Rdečem križu</a:t>
            </a:r>
          </a:p>
          <a:p>
            <a:r>
              <a:rPr lang="sl-SI" b="1" dirty="0">
                <a:solidFill>
                  <a:srgbClr val="C00000"/>
                </a:solidFill>
              </a:rPr>
              <a:t>Preverite zdravje in počutje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Bodite pozorni na znake okužb ali težav z dihanjem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>
                <a:solidFill>
                  <a:srgbClr val="C00000"/>
                </a:solidFill>
              </a:rPr>
              <a:t>Preverite kakovost pitne vode – po potrebi jo prekuhajte</a:t>
            </a:r>
          </a:p>
          <a:p>
            <a:r>
              <a:rPr lang="sl-SI" b="1" dirty="0">
                <a:solidFill>
                  <a:srgbClr val="C00000"/>
                </a:solidFill>
              </a:rPr>
              <a:t>Obnova in priprava na prihodnost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Preverite možnosti za sanacijo in nadgradite preventivne ukrepe </a:t>
            </a: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8B908C7-33A4-4910-B013-A31E1B3EF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518" y="365125"/>
            <a:ext cx="1505843" cy="140829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523ED17-4575-40B3-B768-F6ED00071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1918" y="517525"/>
            <a:ext cx="1505843" cy="14082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3E8E743-A67D-4526-8EF9-C72B31F8FE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624" y="4791615"/>
            <a:ext cx="3227726" cy="188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0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627F5E-74FA-4C34-84A0-61B396D93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Kaj pa če vas poplava preseneti v avtu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A475C03-4E6A-4D9E-9813-F32DF27F1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sl-SI" dirty="0"/>
              <a:t>Poplavljena cesta je lahko </a:t>
            </a:r>
            <a:r>
              <a:rPr lang="sl-SI" b="1" dirty="0"/>
              <a:t>smrtno nevarna</a:t>
            </a:r>
            <a:r>
              <a:rPr lang="sl-SI" dirty="0"/>
              <a:t> </a:t>
            </a:r>
          </a:p>
          <a:p>
            <a:r>
              <a:rPr lang="sl-SI" dirty="0"/>
              <a:t> </a:t>
            </a:r>
            <a:r>
              <a:rPr lang="sl-SI" dirty="0">
                <a:solidFill>
                  <a:srgbClr val="C00000"/>
                </a:solidFill>
              </a:rPr>
              <a:t>že 30 cm vode lahko ustavi avto, 60 cm pa ga odnese.</a:t>
            </a:r>
          </a:p>
          <a:p>
            <a:endParaRPr lang="sl-SI" b="1" dirty="0"/>
          </a:p>
          <a:p>
            <a:r>
              <a:rPr lang="sl-SI" b="1" dirty="0"/>
              <a:t>⛔ Nikoli ne - z</a:t>
            </a:r>
            <a:r>
              <a:rPr lang="sl-SI" dirty="0"/>
              <a:t>apeljite v vodo, če ne vidite dna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b="1" dirty="0"/>
              <a:t>če ste že v vodi: ostanite mirni</a:t>
            </a:r>
            <a:endParaRPr lang="sl-SI" dirty="0"/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takoj zapustite vozilo</a:t>
            </a:r>
            <a:r>
              <a:rPr lang="sl-SI" dirty="0"/>
              <a:t>, če je to varno – skozi okno ali vrata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ne odpirajte vrat</a:t>
            </a:r>
            <a:r>
              <a:rPr lang="sl-SI" dirty="0"/>
              <a:t>, če je voda visoka – raje  zadnje uporabite okno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pojdite na višje mesto</a:t>
            </a:r>
            <a:r>
              <a:rPr lang="sl-SI" dirty="0"/>
              <a:t> – nasip, streho, bližnji objekt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Pokličite pomoč</a:t>
            </a:r>
            <a:r>
              <a:rPr lang="sl-SI" dirty="0"/>
              <a:t> – 112, če je mogoče</a:t>
            </a:r>
          </a:p>
          <a:p>
            <a:pPr marL="0" indent="0">
              <a:buNone/>
            </a:pPr>
            <a:r>
              <a:rPr lang="sl-SI" b="1" dirty="0"/>
              <a:t> Pomembno: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Vedno spremljajte vremenska opozorila Izogibajte se vožnji v času močnih padavin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V avtu imejte </a:t>
            </a:r>
            <a:r>
              <a:rPr lang="sl-SI" b="1" dirty="0"/>
              <a:t>komplet za nujne primere</a:t>
            </a:r>
            <a:r>
              <a:rPr lang="sl-SI" dirty="0"/>
              <a:t>: svetilko, odejo, vodo, telefon</a:t>
            </a: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71A225B-5FBF-4914-961F-1BE3B5FF3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518" y="365125"/>
            <a:ext cx="1505843" cy="140829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B7EB127-8512-4BE0-B23C-3D1DB974BF2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823" y="2563284"/>
            <a:ext cx="3232846" cy="215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9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2F7F22-86E8-4873-8457-DDA0E439A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Kako  ohranjati kmetijska zemljišča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69ABD26-04D8-4BE4-B0A9-5B7BEBB85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b="1" dirty="0"/>
              <a:t>kmetijske metode, pravilno oranje</a:t>
            </a:r>
          </a:p>
          <a:p>
            <a:r>
              <a:rPr lang="sl-SI" b="1" dirty="0"/>
              <a:t> tla ne smejo biti nikdar gola</a:t>
            </a:r>
          </a:p>
          <a:p>
            <a:r>
              <a:rPr lang="sl-SI" b="1" dirty="0"/>
              <a:t>srednje veliko drevo –absorbira do 500 l vode </a:t>
            </a:r>
          </a:p>
          <a:p>
            <a:r>
              <a:rPr lang="sl-SI" b="1" dirty="0"/>
              <a:t>zasaditev rastlin z globokimi koreninami</a:t>
            </a:r>
            <a:r>
              <a:rPr lang="sl-SI" dirty="0"/>
              <a:t>, ki utrjujejo tla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obdelava tal z zmanjšano erozijo</a:t>
            </a:r>
            <a:r>
              <a:rPr lang="sl-SI" dirty="0"/>
              <a:t> (nizka obdelava tal, </a:t>
            </a:r>
            <a:r>
              <a:rPr lang="sl-SI" dirty="0" err="1"/>
              <a:t>pokrovne</a:t>
            </a:r>
            <a:r>
              <a:rPr lang="sl-SI" dirty="0"/>
              <a:t> rastline)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zeleni pasovi in mejice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upočasnijo tok vode in zmanjšajo spiranje zemlje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terenske prilagoditve, oblikovanje naklonov in nasipov</a:t>
            </a:r>
            <a:r>
              <a:rPr lang="sl-SI" dirty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 ki usmerjajo vodo stran od kritičnih območij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Namestitev drenažnih cevi</a:t>
            </a:r>
            <a:r>
              <a:rPr lang="sl-SI" dirty="0"/>
              <a:t> za globinsko odvodnjavanje</a:t>
            </a:r>
          </a:p>
          <a:p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9DF9F1FB-F2E4-4B3E-ACE0-4EFF9F3BBF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28" y="1177361"/>
            <a:ext cx="2223298" cy="166747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403DB52-B9BF-4BB5-988E-F2FB3CF17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548" y="5258504"/>
            <a:ext cx="2436139" cy="1364238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D6DE9551-038E-4153-B297-4CD7C5D0AD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386" y="3411786"/>
            <a:ext cx="2410657" cy="190215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CAC623DB-8C5A-4B79-BF88-0D5613A40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557" y="-78419"/>
            <a:ext cx="150584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63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E2B4B2-E453-480F-A556-D407E9440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Kako preprečiti poplave na poljih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A3FD2FD-523B-4B7C-A904-08987C87B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l-SI" b="1" dirty="0"/>
          </a:p>
          <a:p>
            <a:r>
              <a:rPr lang="sl-SI" b="1" dirty="0"/>
              <a:t>na poljih - urejena vodna infrastruktura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redno vzdrževanje jarkov, kanalov in odvodnih sistemov</a:t>
            </a:r>
            <a:endParaRPr lang="sl-SI" dirty="0"/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čiščenje zaraščenih strug in propustov</a:t>
            </a:r>
            <a:r>
              <a:rPr lang="sl-SI" dirty="0"/>
              <a:t>, da voda nemoteno odteka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gradnja zadrževalnikov in zadrževalnih bazenov</a:t>
            </a:r>
            <a:r>
              <a:rPr lang="sl-SI" dirty="0"/>
              <a:t> za prestrezanje hudourniške vode</a:t>
            </a: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33BEFB8-01F2-4631-A15B-DD0F2256C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169" y="365125"/>
            <a:ext cx="1505843" cy="140829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E64C83F-07AC-4FDB-82BA-EBE8273AA38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54" y="4988290"/>
            <a:ext cx="2516992" cy="141580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E31064DC-4936-4D82-9BA9-D0E8A0BDB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89" y="4770213"/>
            <a:ext cx="2399453" cy="179659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3FDAEC12-CA41-41A0-8D5F-1A382E52D4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691" y="4784194"/>
            <a:ext cx="3057487" cy="171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65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3CA851-89C2-4141-9525-359E91CFB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Sonaravno urejanje in </a:t>
            </a:r>
            <a:r>
              <a:rPr lang="sl-SI" b="1" dirty="0" err="1">
                <a:solidFill>
                  <a:srgbClr val="C00000"/>
                </a:solidFill>
              </a:rPr>
              <a:t>ekomeridiacije</a:t>
            </a:r>
            <a:endParaRPr lang="sl-SI" b="1" dirty="0">
              <a:solidFill>
                <a:srgbClr val="C00000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D8BE471-7774-4EBC-AF0B-D960CA14D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282"/>
            <a:ext cx="10515600" cy="54065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sl-SI" b="1" dirty="0"/>
          </a:p>
          <a:p>
            <a:pPr>
              <a:buFont typeface="Arial" panose="020B0604020202020204" pitchFamily="34" charset="0"/>
              <a:buChar char="•"/>
            </a:pPr>
            <a:r>
              <a:rPr lang="sl-SI" sz="2300" dirty="0"/>
              <a:t>Urejanje vodotokov z upoštevanjem </a:t>
            </a:r>
            <a:r>
              <a:rPr lang="sl-SI" sz="2300" b="1" dirty="0"/>
              <a:t>naravnih procesov in ekosistemov </a:t>
            </a:r>
            <a:r>
              <a:rPr lang="sl-SI" sz="2300" dirty="0"/>
              <a:t>Cilj: </a:t>
            </a:r>
            <a:r>
              <a:rPr lang="sl-SI" sz="2300" b="1" dirty="0"/>
              <a:t>vodi omogočiti prostor</a:t>
            </a:r>
            <a:r>
              <a:rPr lang="sl-SI" sz="2300" dirty="0"/>
              <a:t>, da se ob ekstremnih padavinah  voda </a:t>
            </a:r>
            <a:r>
              <a:rPr lang="sl-SI" sz="2300" b="1" dirty="0"/>
              <a:t>razlije varno in kontrolirano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300" b="1" dirty="0"/>
              <a:t> Akumulacijska jezera - z</a:t>
            </a:r>
            <a:r>
              <a:rPr lang="sl-SI" sz="2300" dirty="0"/>
              <a:t>adržujejo presežno vodo ob nalivih, upočasnijo tok in zmanjšajo poplavni val</a:t>
            </a:r>
          </a:p>
          <a:p>
            <a:r>
              <a:rPr lang="sl-SI" sz="2300" b="1" dirty="0"/>
              <a:t> Vzporedni potoki in razbremenilni kanali </a:t>
            </a:r>
            <a:r>
              <a:rPr lang="sl-SI" sz="2300" dirty="0"/>
              <a:t>Omogočajo </a:t>
            </a:r>
            <a:r>
              <a:rPr lang="sl-SI" sz="2300" b="1" dirty="0"/>
              <a:t>alternativno pot</a:t>
            </a:r>
            <a:r>
              <a:rPr lang="sl-SI" sz="2300" dirty="0"/>
              <a:t> za vodo</a:t>
            </a:r>
          </a:p>
          <a:p>
            <a:r>
              <a:rPr lang="sl-SI" sz="2300" b="1" dirty="0"/>
              <a:t> Mejice in vegetacijski pasovi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300" dirty="0"/>
              <a:t> Zasaditev ob vodotokih z rastlinami, ki </a:t>
            </a:r>
            <a:r>
              <a:rPr lang="sl-SI" sz="2300" b="1" dirty="0"/>
              <a:t>utrjujejo brežine </a:t>
            </a:r>
            <a:r>
              <a:rPr lang="sl-SI" sz="2300" dirty="0"/>
              <a:t>Zmanjšujejo erozijo in spiranje zemlje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300" dirty="0"/>
              <a:t>Prostor, kjer se voda lahko </a:t>
            </a:r>
            <a:r>
              <a:rPr lang="sl-SI" sz="2300" b="1" dirty="0"/>
              <a:t>varno razlije . </a:t>
            </a:r>
            <a:r>
              <a:rPr lang="sl-SI" sz="2300" dirty="0"/>
              <a:t>Zmanjšujejo hitrost toka in škodo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300" b="1" dirty="0"/>
              <a:t>Pomembno je, da jih ne pozidamo ali zasujemo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300" b="1" dirty="0" err="1"/>
              <a:t>Ekoremediacije</a:t>
            </a:r>
            <a:r>
              <a:rPr lang="sl-SI" sz="2300" b="1" dirty="0"/>
              <a:t> - u</a:t>
            </a:r>
            <a:r>
              <a:rPr lang="sl-SI" sz="2300" dirty="0"/>
              <a:t>poraba </a:t>
            </a:r>
            <a:r>
              <a:rPr lang="sl-SI" sz="2300" b="1" dirty="0"/>
              <a:t>naravnih procesov za čiščenje</a:t>
            </a:r>
          </a:p>
          <a:p>
            <a:pPr marL="0" indent="0">
              <a:buNone/>
            </a:pPr>
            <a:r>
              <a:rPr lang="sl-SI" sz="2300" b="1" dirty="0"/>
              <a:t>    in zadrževanje vode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300" b="1" dirty="0"/>
              <a:t> </a:t>
            </a:r>
            <a:r>
              <a:rPr lang="sl-SI" sz="2300" dirty="0"/>
              <a:t>primeri: mokrišča, trstičja, biološki filtri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300" dirty="0"/>
              <a:t> Povečujejo </a:t>
            </a:r>
            <a:r>
              <a:rPr lang="sl-SI" sz="2300" b="1" dirty="0"/>
              <a:t>biotsko raznovrstnost</a:t>
            </a:r>
            <a:r>
              <a:rPr lang="sl-SI" sz="2300" dirty="0"/>
              <a:t> in izboljšujejo kakovost vode</a:t>
            </a:r>
          </a:p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C594737-BFDA-4512-9998-BCC5B47E1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444" y="4670803"/>
            <a:ext cx="2362868" cy="176987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BA0AB09-9A1A-4112-A8E8-C8C065DB4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624" y="3015175"/>
            <a:ext cx="1621552" cy="94314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EA4622AC-9AA1-4757-9B72-1959E4896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0878" y="417327"/>
            <a:ext cx="150584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32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12BF1C-2D2C-47C3-870F-7E363FB5B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Deževni vrtovi  - naravna rešitev </a:t>
            </a:r>
            <a:br>
              <a:rPr lang="sl-SI" b="1" dirty="0">
                <a:solidFill>
                  <a:srgbClr val="C00000"/>
                </a:solidFill>
              </a:rPr>
            </a:br>
            <a:r>
              <a:rPr lang="sl-SI" b="1" dirty="0">
                <a:solidFill>
                  <a:srgbClr val="C00000"/>
                </a:solidFill>
              </a:rPr>
              <a:t>za zadrževanje vode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8226884-C489-46D5-B3F2-C6A48212D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Plitva depresija v zemlji, zasajena z rastlinami, ki </a:t>
            </a:r>
            <a:r>
              <a:rPr lang="sl-SI" b="1" dirty="0"/>
              <a:t>vpijajo in filtrirajo meteorno vodo</a:t>
            </a:r>
            <a:endParaRPr lang="sl-SI" dirty="0"/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Zmanjšuje količino vode, ki odteka v kanalizacijo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Pomaga pri </a:t>
            </a:r>
            <a:r>
              <a:rPr lang="sl-SI" b="1" dirty="0"/>
              <a:t>zadrževanju, filtraciji in počasnem pronicanju vode v tla</a:t>
            </a:r>
            <a:endParaRPr lang="sl-SI" dirty="0"/>
          </a:p>
          <a:p>
            <a:r>
              <a:rPr lang="sl-SI" b="1" dirty="0"/>
              <a:t> Kje jih lahko uporabimo?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Ob hišah, šolah, blokih, parkiriščih – na robovih polj ali med parcelami  -mejice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V mestih kot </a:t>
            </a:r>
            <a:r>
              <a:rPr lang="sl-SI" b="1" dirty="0"/>
              <a:t>zeleni pasovi</a:t>
            </a:r>
            <a:r>
              <a:rPr lang="sl-SI" dirty="0"/>
              <a:t> ob cestah ali pločnikih</a:t>
            </a:r>
          </a:p>
          <a:p>
            <a:r>
              <a:rPr lang="sl-SI" b="1" dirty="0"/>
              <a:t>Prednosti: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Zmanjšujejo poplavno ogroženost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Čistijo vodo in izboljšujejo kakovost tal,  privabljajo opraševalce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Prispevajo k </a:t>
            </a:r>
            <a:r>
              <a:rPr lang="sl-SI" b="1" dirty="0"/>
              <a:t>trajnostni ureditvi prostora</a:t>
            </a:r>
            <a:endParaRPr lang="sl-SI" dirty="0"/>
          </a:p>
          <a:p>
            <a:r>
              <a:rPr lang="sl-SI" b="1" dirty="0"/>
              <a:t>Kaj sadimo-   r</a:t>
            </a:r>
            <a:r>
              <a:rPr lang="sl-SI" dirty="0"/>
              <a:t>astline, ki prenašajo sušo in občasno zalitost – perunike. trave, 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Avtohtone vrste, ki ne potrebujejo dodatnega zalivanja</a:t>
            </a:r>
          </a:p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BEA3788-3525-485F-AA31-D50FF44D4C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717" y="4695611"/>
            <a:ext cx="2817181" cy="158530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5A8D6F8-04A9-403D-A0CB-80AF9C791E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740" y="2423603"/>
            <a:ext cx="2563158" cy="186604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E1CC30A-B028-4D86-8759-0716CC269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0878" y="417327"/>
            <a:ext cx="150584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16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4CB51E6-6215-498B-80A9-34345EDDC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Kaj lahko storimo mi  - sonaravne rešitve</a:t>
            </a:r>
            <a:br>
              <a:rPr lang="sl-SI" dirty="0"/>
            </a:br>
            <a:r>
              <a:rPr lang="sl-SI" dirty="0"/>
              <a:t> proti poplavam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41A14B1-8BFC-45E2-9701-82E0DA43A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2000" dirty="0"/>
              <a:t>Aktivno državljanstvo Civilne iniciative</a:t>
            </a:r>
          </a:p>
          <a:p>
            <a:r>
              <a:rPr lang="sl-SI" sz="2000" dirty="0" err="1"/>
              <a:t>Ekoci</a:t>
            </a:r>
            <a:r>
              <a:rPr lang="sl-SI" sz="2000" dirty="0"/>
              <a:t>: </a:t>
            </a:r>
            <a:r>
              <a:rPr lang="sl-SI" sz="2000" dirty="0">
                <a:hlinkClick r:id="rId2"/>
              </a:rPr>
              <a:t>https://ekoci.si/zadnje/sporocilo-za-javnost-pobude-za-izboljsave-predstavljenega-dpn-savinjska-dolina-suhi-ali-mokri-zadrzevalniki/</a:t>
            </a:r>
            <a:endParaRPr lang="sl-SI" sz="2000" dirty="0"/>
          </a:p>
          <a:p>
            <a:r>
              <a:rPr lang="sl-SI" sz="2000" dirty="0"/>
              <a:t>CI: </a:t>
            </a:r>
            <a:r>
              <a:rPr lang="sl-SI" sz="2000" dirty="0">
                <a:hlinkClick r:id="rId3"/>
              </a:rPr>
              <a:t>https://www.facebook.com/groups/1169549273680826</a:t>
            </a:r>
            <a:endParaRPr lang="sl-SI" sz="2000" dirty="0"/>
          </a:p>
          <a:p>
            <a:r>
              <a:rPr lang="sl-SI" sz="2000" dirty="0"/>
              <a:t>Dokumenti: </a:t>
            </a:r>
            <a:r>
              <a:rPr lang="sl-SI" sz="2000" dirty="0">
                <a:hlinkClick r:id="rId4"/>
              </a:rPr>
              <a:t>https://www.gov.si/assets/ministrstva/MNVP/Dokumenti/Voda/NZPO/Usmeritve_za_urejanje_vodotokov_in_njihovo_sanacijo_po_poplavah.pdf</a:t>
            </a:r>
            <a:endParaRPr lang="sl-SI" sz="2000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B0F6809-774C-4433-ADBA-8601D9EFA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379" y="4400666"/>
            <a:ext cx="3452552" cy="191123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F2277C6-4469-4482-9FA0-4C8D3EE5FC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0878" y="417327"/>
            <a:ext cx="150584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67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64A190-F5D9-4DC5-8746-A070953D4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             CIVILNA ZAŠČITA ŽALEC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29F0E26-AA52-413C-9BDA-7FF04F3B1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  <a:p>
            <a:endParaRPr lang="sl-SI" dirty="0"/>
          </a:p>
          <a:p>
            <a:pPr marL="0" indent="0">
              <a:buNone/>
            </a:pPr>
            <a:r>
              <a:rPr lang="sl-SI" sz="4000" dirty="0"/>
              <a:t>               </a:t>
            </a:r>
            <a:r>
              <a:rPr lang="sl-SI" sz="4000" dirty="0">
                <a:solidFill>
                  <a:srgbClr val="C00000"/>
                </a:solidFill>
              </a:rPr>
              <a:t>Poveljnik civilne zaščite Žalec</a:t>
            </a:r>
          </a:p>
          <a:p>
            <a:pPr marL="0" indent="0">
              <a:buNone/>
            </a:pPr>
            <a:r>
              <a:rPr lang="sl-SI" sz="4000" dirty="0">
                <a:solidFill>
                  <a:srgbClr val="C00000"/>
                </a:solidFill>
              </a:rPr>
              <a:t>                      g.  Robert  Vasle</a:t>
            </a:r>
          </a:p>
          <a:p>
            <a:pPr marL="0" indent="0">
              <a:buNone/>
            </a:pPr>
            <a:r>
              <a:rPr lang="sl-SI" sz="4000" dirty="0">
                <a:solidFill>
                  <a:srgbClr val="C00000"/>
                </a:solidFill>
              </a:rPr>
              <a:t>               UKREPANJE OB POPLAVAH </a:t>
            </a:r>
          </a:p>
          <a:p>
            <a:endParaRPr lang="sl-SI" dirty="0">
              <a:solidFill>
                <a:srgbClr val="C00000"/>
              </a:solidFill>
            </a:endParaRP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E3AF4E3-18A3-4FDB-8CD0-64E7B8173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0878" y="417327"/>
            <a:ext cx="150584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62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12C755-3E74-4CE2-A4C8-2665DCE95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Vsebina vseh delavnic na UPI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9D05D30-0D45-4EE7-A284-DDE1400B4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64" y="1253330"/>
            <a:ext cx="10515600" cy="5354859"/>
          </a:xfrm>
        </p:spPr>
        <p:txBody>
          <a:bodyPr>
            <a:normAutofit fontScale="92500"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sl-SI" sz="1600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November 2025</a:t>
            </a:r>
            <a:r>
              <a:rPr lang="sl-SI" sz="16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12.11.2025  ob.17.00 uri</a:t>
            </a:r>
            <a:endParaRPr lang="sl-SI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sl-SI" sz="1600" b="1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Kaj pa če bo poplava? Kako zaščititi živila pred vodo in vlago?</a:t>
            </a:r>
            <a:r>
              <a:rPr lang="sl-SI" sz="16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Shranjevanje hrane na suhem in varnem.  Kaj pa hišni ljubljenčki?  Prehranska varnost v poplavnih razmerah.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sl-SI" sz="1600" b="1" i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December  2025: 10.12. 2025 ob 17.00 uri</a:t>
            </a:r>
            <a:r>
              <a:rPr lang="sl-SI" sz="16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sl-SI" sz="1600" b="1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</a:t>
            </a:r>
            <a:endParaRPr lang="sl-SI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sl-SI" sz="1600" b="1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Hrana, ki nas greje – kako se pripraviti na mraz, žledolom? </a:t>
            </a:r>
            <a:r>
              <a:rPr lang="sl-SI" sz="16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Kako zagotoviti prehransko varnost v zimskih kriznih razmerah?  Katera hrana pomaga pri zimski odpornosti?  Priprava na hude vremenske ujme</a:t>
            </a:r>
            <a:r>
              <a:rPr lang="sl-SI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sl-SI" sz="1800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Januar 2026: 14.1. 2026 ob 17.00 uri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sl-SI" sz="1800" b="1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Plazovi in prehranska varnost, Kako preprečiti plazenje?  </a:t>
            </a:r>
            <a:r>
              <a:rPr lang="sl-SI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Predhodni sonaravni ukrepi proti plazenju tal.  Zaloge semen in pomen dreves.  Preventivna samooskrba za nepredvidene razmere.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sl-SI" sz="18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Februar 2026: 11.2.2026  ob 17. uri </a:t>
            </a:r>
            <a:endParaRPr lang="sl-S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sl-SI" sz="1800" b="1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Radiacija – kako ravnati in zagotoviti hrano? </a:t>
            </a:r>
            <a:r>
              <a:rPr lang="sl-SI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Kakšne zaloge potrebujemo v primeru radiacije?  Varno shranjevanje živil za daljše obdobje.  Kako zaščititi hrano pred kontaminacijo?  Ukrepi za zagotavljanje prehranske varnosti ob sevanju.</a:t>
            </a:r>
            <a:endParaRPr lang="sl-S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endParaRPr lang="sl-SI" sz="1800" kern="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endParaRPr lang="sl-SI" sz="1800" kern="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endParaRPr lang="sl-S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endParaRPr lang="sl-SI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9AF4F1E-38F4-48BD-92FD-CA7BCD5D3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8511" y="0"/>
            <a:ext cx="150584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51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83CAB0-7CC1-411A-BCBC-1D3C62B19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Koristne povezave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F620276-F168-40AD-B353-1F37B48D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508"/>
            <a:ext cx="10515600" cy="6258756"/>
          </a:xfrm>
        </p:spPr>
        <p:txBody>
          <a:bodyPr>
            <a:noAutofit/>
          </a:bodyPr>
          <a:lstStyle/>
          <a:p>
            <a:r>
              <a:rPr lang="sl-SI" sz="2000" dirty="0"/>
              <a:t>Poplave in zaščita Uprava RS za zaščito in reševanje – napotki ob poplavahGOV.SI : </a:t>
            </a:r>
            <a:r>
              <a:rPr lang="sl-SI" sz="2000" dirty="0">
                <a:hlinkClick r:id="rId2"/>
              </a:rPr>
              <a:t>https://www.gov.si/teme/poplave/?fbclid=IwAR2efY0xX1Q6CEJ0Uu95TpBrS2X2KgDJjBzn-7e3oBpafEC-REJxg3dZGzw</a:t>
            </a:r>
            <a:endParaRPr lang="sl-SI" sz="2000" dirty="0"/>
          </a:p>
          <a:p>
            <a:r>
              <a:rPr lang="sl-SI" sz="2000" dirty="0"/>
              <a:t>Tematska stran o poplavah ARSO ; Vodna ogroženost in opozorila: </a:t>
            </a:r>
            <a:r>
              <a:rPr lang="sl-SI" sz="2000" dirty="0">
                <a:hlinkClick r:id="rId3"/>
              </a:rPr>
              <a:t>http://hmljn.arso.gov.si/vode/opozorila/</a:t>
            </a:r>
            <a:endParaRPr lang="sl-SI" sz="2000" dirty="0"/>
          </a:p>
          <a:p>
            <a:r>
              <a:rPr lang="sl-SI" sz="2000" dirty="0"/>
              <a:t>Prehranska varnost in pitna voda NIJZ : </a:t>
            </a:r>
            <a:r>
              <a:rPr lang="sl-SI" sz="2000" dirty="0">
                <a:hlinkClick r:id="rId4"/>
              </a:rPr>
              <a:t>https://nijz.si/moje-okolje/priporocila-za-ravnanje-s-hrano-in-pitno-vodo-ob-poplavah/</a:t>
            </a:r>
            <a:endParaRPr lang="sl-SI" sz="2000" dirty="0"/>
          </a:p>
          <a:p>
            <a:r>
              <a:rPr lang="sl-SI" sz="2000" dirty="0"/>
              <a:t> Sonaravno urejanje vodotokov GOV.SI – Usmeritve za urejanje vodotokov po poplavah: </a:t>
            </a:r>
            <a:r>
              <a:rPr lang="sl-SI" sz="2000" dirty="0">
                <a:hlinkClick r:id="rId5"/>
              </a:rPr>
              <a:t>https://www.gov.si/assets/organi-v-sestavi/DRSV/Dokumenti/Dogodki/Povzetek-kljucnih-usmeritev-za-sonaravno-urejanje-voda_DRSV_nov-2024.pdf</a:t>
            </a:r>
            <a:endParaRPr lang="sl-SI" sz="2000" dirty="0"/>
          </a:p>
          <a:p>
            <a:r>
              <a:rPr lang="sl-SI" sz="2000" dirty="0"/>
              <a:t>Protipoplavna zaščita – ukrepanje: </a:t>
            </a:r>
            <a:r>
              <a:rPr lang="sl-SI" sz="2000" dirty="0">
                <a:hlinkClick r:id="rId6"/>
              </a:rPr>
              <a:t>https://www.gov.si/assets/organi-v-sestavi/URSZR/Publikacija/Zgibanke/zgibanka_protipoplavna_zascita_2020_vsebina_za_tisk.pdf</a:t>
            </a:r>
            <a:endParaRPr lang="sl-SI" sz="2000" dirty="0"/>
          </a:p>
          <a:p>
            <a:r>
              <a:rPr lang="sl-SI" sz="2000" dirty="0"/>
              <a:t>Ministrstvo za obrambo: </a:t>
            </a:r>
            <a:r>
              <a:rPr lang="sl-SI" sz="2000" dirty="0">
                <a:hlinkClick r:id="rId7"/>
              </a:rPr>
              <a:t>https://zalec.si/wp-content/uploads/2020/06/preventiva-ob-poplavah.pdf</a:t>
            </a:r>
            <a:endParaRPr lang="sl-SI" sz="2000" dirty="0"/>
          </a:p>
          <a:p>
            <a:r>
              <a:rPr lang="sl-SI" sz="2000" dirty="0"/>
              <a:t> </a:t>
            </a:r>
            <a:r>
              <a:rPr lang="sl-SI" sz="2000" dirty="0">
                <a:solidFill>
                  <a:srgbClr val="C00000"/>
                </a:solidFill>
              </a:rPr>
              <a:t>Izobraževanje in pripravljenost</a:t>
            </a:r>
          </a:p>
          <a:p>
            <a:r>
              <a:rPr lang="sl-SI" sz="2000" dirty="0"/>
              <a:t>Civilna zaščita – lokalne enote in vaje Rdeči križ Slovenije – Prva pomoč in nesreče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2A7E17A-0A96-4EB0-9B67-8A3131E082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0878" y="417327"/>
            <a:ext cx="150584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9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1CEA20-9F3C-47A3-A48B-0F6BAB8A1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Aktivnosti -  kako se pripraviti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41B0657-CD03-411A-9392-816A9DB60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Redno spremljanje uradnih in civilnih objav</a:t>
            </a:r>
          </a:p>
          <a:p>
            <a:r>
              <a:rPr lang="sl-SI" sz="1400" dirty="0">
                <a:latin typeface="Arial" panose="020B0604020202020204" pitchFamily="34" charset="0"/>
                <a:cs typeface="Arial" panose="020B0604020202020204" pitchFamily="34" charset="0"/>
              </a:rPr>
              <a:t>FB- EKOCI NIČ NAS NE SME PRESNETITI – BODIMO PRIPRAVLJENI  -https://www.facebook.com/profile.php?id=100064560167634</a:t>
            </a:r>
          </a:p>
          <a:p>
            <a:r>
              <a:rPr lang="sl-SI" sz="1400" dirty="0">
                <a:latin typeface="Arial" panose="020B0604020202020204" pitchFamily="34" charset="0"/>
                <a:cs typeface="Arial" panose="020B0604020202020204" pitchFamily="34" charset="0"/>
              </a:rPr>
              <a:t>Povezovanje v lokalno skupnost - solidarnost, pomoč , lokalna oskrba s hrano, sodelovanje, DRUŠTVO Samooskrbni, kupovanje pri lokalnih kmetih, način naročanja Oskrbovalnica</a:t>
            </a:r>
          </a:p>
          <a:p>
            <a:r>
              <a:rPr lang="sl-SI" sz="1400" dirty="0">
                <a:latin typeface="Arial" panose="020B0604020202020204" pitchFamily="34" charset="0"/>
                <a:cs typeface="Arial" panose="020B0604020202020204" pitchFamily="34" charset="0"/>
              </a:rPr>
              <a:t>Naučite otroke najti vodo in jo prečistiti, najti divjo hrano  . Preskusite se z družino – vikend brez elektrike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sl-SI" altLang="sl-SI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sl-SI" sz="1600" dirty="0"/>
          </a:p>
          <a:p>
            <a:endParaRPr lang="sl-SI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04F5396C-AF2C-4CEB-9760-604287672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69" y="3668272"/>
            <a:ext cx="2038350" cy="2842962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6BA8B52D-5535-40C6-A032-97022DF44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986" y="3675896"/>
            <a:ext cx="2038350" cy="285750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CBB0D3B-9DBF-45E8-B876-8FDC51901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56" y="3766384"/>
            <a:ext cx="1714500" cy="267652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B13D59C1-5FD6-4AAA-BFFD-2CC635365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4678" y="0"/>
            <a:ext cx="1505843" cy="1408298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28353DD4-37F6-470C-B51A-C97659DAA8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578" y="3585409"/>
            <a:ext cx="3181546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24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CDBF3B-ABBD-B5A3-F4C9-CB044DB57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9792" y="2008483"/>
            <a:ext cx="9144000" cy="3294839"/>
          </a:xfrm>
        </p:spPr>
        <p:txBody>
          <a:bodyPr>
            <a:normAutofit fontScale="90000"/>
          </a:bodyPr>
          <a:lstStyle/>
          <a:p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>Pripravljeni na vse</a:t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C23B1C5-F23F-5583-BC36-FB2F2D946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279118" cy="1548353"/>
          </a:xfrm>
        </p:spPr>
        <p:txBody>
          <a:bodyPr>
            <a:normAutofit fontScale="55000" lnSpcReduction="20000"/>
          </a:bodyPr>
          <a:lstStyle/>
          <a:p>
            <a:endParaRPr lang="sl-SI" dirty="0"/>
          </a:p>
          <a:p>
            <a:r>
              <a:rPr lang="sl-SI" dirty="0"/>
              <a:t>Partnerji v projektu: Občina Žalec (vodilni partner), Razvojna agencija Savinja, Združenje EKOCI, Zdravstveni dom dr. Jožeta Potrate Žalec</a:t>
            </a:r>
          </a:p>
          <a:p>
            <a:endParaRPr lang="sl-SI" dirty="0"/>
          </a:p>
          <a:p>
            <a:r>
              <a:rPr lang="sl-SI" dirty="0"/>
              <a:t>Več </a:t>
            </a:r>
            <a:r>
              <a:rPr lang="sl-SI" dirty="0" err="1"/>
              <a:t>info</a:t>
            </a:r>
            <a:r>
              <a:rPr lang="sl-SI" dirty="0"/>
              <a:t>: </a:t>
            </a:r>
            <a:r>
              <a:rPr lang="sl-SI" dirty="0">
                <a:hlinkClick r:id="rId2"/>
              </a:rPr>
              <a:t>www.občina</a:t>
            </a:r>
            <a:r>
              <a:rPr lang="sl-SI" dirty="0"/>
              <a:t> Žalec .si</a:t>
            </a:r>
          </a:p>
          <a:p>
            <a:r>
              <a:rPr lang="sl-SI" dirty="0"/>
              <a:t>www.ekocii.si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37B9C95-EC41-D0A2-5573-71391DED6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1" y="807403"/>
            <a:ext cx="10245377" cy="79279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878EEFE-9A61-56D1-B33F-4D10046A1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982" y="5449437"/>
            <a:ext cx="1504399" cy="140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77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08BCB-0279-6DCE-ADE8-607A7095B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AF70A439-F6F9-D4F0-9EBA-FFA42AE2B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12" y="6417629"/>
            <a:ext cx="4070252" cy="31496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27CED19-CEE1-4EC9-13D7-F3022762C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0"/>
            <a:ext cx="1504399" cy="1408563"/>
          </a:xfrm>
          <a:prstGeom prst="rect">
            <a:avLst/>
          </a:prstGeom>
        </p:spPr>
      </p:pic>
      <p:sp>
        <p:nvSpPr>
          <p:cNvPr id="7" name="Naslov 6">
            <a:extLst>
              <a:ext uri="{FF2B5EF4-FFF2-40B4-BE49-F238E27FC236}">
                <a16:creationId xmlns:a16="http://schemas.microsoft.com/office/drawing/2014/main" id="{758DE5C8-7F2C-92A6-3CA0-B869E67DF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98668"/>
          </a:xfrm>
        </p:spPr>
        <p:txBody>
          <a:bodyPr>
            <a:normAutofit/>
          </a:bodyPr>
          <a:lstStyle/>
          <a:p>
            <a:r>
              <a:rPr lang="sl-SI" b="1" dirty="0">
                <a:solidFill>
                  <a:srgbClr val="C00000"/>
                </a:solidFill>
              </a:rPr>
              <a:t>Pomembne so priprave</a:t>
            </a:r>
          </a:p>
        </p:txBody>
      </p:sp>
      <p:sp>
        <p:nvSpPr>
          <p:cNvPr id="9" name="Podnaslov 8">
            <a:extLst>
              <a:ext uri="{FF2B5EF4-FFF2-40B4-BE49-F238E27FC236}">
                <a16:creationId xmlns:a16="http://schemas.microsoft.com/office/drawing/2014/main" id="{955797E4-902D-8361-D2C2-C75B877C7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56701"/>
            <a:ext cx="9144000" cy="4060928"/>
          </a:xfrm>
        </p:spPr>
        <p:txBody>
          <a:bodyPr/>
          <a:lstStyle/>
          <a:p>
            <a:pPr lvl="0">
              <a:lnSpc>
                <a:spcPct val="107000"/>
              </a:lnSpc>
            </a:pPr>
            <a:endParaRPr lang="sl-SI" sz="1800" b="1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sl-SI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Kako pa ste vi pripravljeni na vse?</a:t>
            </a:r>
          </a:p>
          <a:p>
            <a:pPr lvl="0">
              <a:lnSpc>
                <a:spcPct val="107000"/>
              </a:lnSpc>
            </a:pPr>
            <a:r>
              <a:rPr lang="sl-SI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Prehranska varnost v morebitnih nepredvidenih  situacijah? </a:t>
            </a:r>
          </a:p>
          <a:p>
            <a:pPr lvl="0">
              <a:lnSpc>
                <a:spcPct val="107000"/>
              </a:lnSpc>
            </a:pPr>
            <a:r>
              <a:rPr lang="sl-SI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Kaj potrebujemo za preživetje?</a:t>
            </a:r>
          </a:p>
          <a:p>
            <a:pPr lvl="0">
              <a:lnSpc>
                <a:spcPct val="107000"/>
              </a:lnSpc>
            </a:pPr>
            <a:r>
              <a:rPr lang="sl-SI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Kaj lahko kupimo in kaj lahko pripravimo sami?</a:t>
            </a:r>
            <a:endParaRPr lang="sl-SI" sz="1800" b="1" dirty="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</a:pPr>
            <a:endParaRPr lang="sl-SI" sz="1800" b="1" dirty="0">
              <a:solidFill>
                <a:srgbClr val="222222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sl-SI" sz="1800" b="1" dirty="0">
                <a:solidFill>
                  <a:srgbClr val="C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Kaj  lahko naredimo že naprej?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54518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5BCC3E-EF73-46FA-8D2D-E1C04DCC2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Izzivi prihodnosti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60FFC43-6B32-4786-813B-249BFE725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5875"/>
            <a:ext cx="10515600" cy="4891088"/>
          </a:xfrm>
        </p:spPr>
        <p:txBody>
          <a:bodyPr>
            <a:normAutofit/>
          </a:bodyPr>
          <a:lstStyle/>
          <a:p>
            <a:pPr marL="0" indent="0">
              <a:buSzTx/>
              <a:buFont typeface="Wingdings 2"/>
              <a:buNone/>
              <a:defRPr sz="2000">
                <a:latin typeface="+mj-lt"/>
                <a:ea typeface="+mj-ea"/>
                <a:cs typeface="+mj-cs"/>
                <a:sym typeface="Arial"/>
              </a:defRPr>
            </a:pPr>
            <a:endParaRPr lang="sl-SI" dirty="0"/>
          </a:p>
          <a:p>
            <a:pPr indent="-274320">
              <a:spcBef>
                <a:spcPts val="400"/>
              </a:spcBef>
              <a:defRPr sz="2000">
                <a:latin typeface="+mj-lt"/>
                <a:ea typeface="+mj-ea"/>
                <a:cs typeface="+mj-cs"/>
                <a:sym typeface="Arial"/>
              </a:defRPr>
            </a:pPr>
            <a:r>
              <a:rPr lang="sl-SI" dirty="0"/>
              <a:t>Podnebne spremembe, nestabilne varnostno politične spremembe, vojne </a:t>
            </a:r>
          </a:p>
          <a:p>
            <a:pPr indent="-274320">
              <a:spcBef>
                <a:spcPts val="400"/>
              </a:spcBef>
              <a:defRPr sz="2000">
                <a:latin typeface="+mj-lt"/>
                <a:ea typeface="+mj-ea"/>
                <a:cs typeface="+mj-cs"/>
                <a:sym typeface="Arial"/>
              </a:defRPr>
            </a:pPr>
            <a:r>
              <a:rPr lang="sl-SI" dirty="0"/>
              <a:t>Odklopi elektrike, kibernetska varnost, </a:t>
            </a:r>
          </a:p>
          <a:p>
            <a:pPr indent="-274320">
              <a:spcBef>
                <a:spcPts val="400"/>
              </a:spcBef>
              <a:defRPr sz="2000">
                <a:latin typeface="+mj-lt"/>
                <a:ea typeface="+mj-ea"/>
                <a:cs typeface="+mj-cs"/>
                <a:sym typeface="Arial"/>
              </a:defRPr>
            </a:pPr>
            <a:r>
              <a:rPr lang="sl-SI" dirty="0"/>
              <a:t>Ozaveščenost ljudi, pomanjkanje vrednot, solidarnosti</a:t>
            </a:r>
          </a:p>
          <a:p>
            <a:pPr indent="-274320">
              <a:spcBef>
                <a:spcPts val="400"/>
              </a:spcBef>
              <a:defRPr sz="2000">
                <a:latin typeface="+mj-lt"/>
                <a:ea typeface="+mj-ea"/>
                <a:cs typeface="+mj-cs"/>
                <a:sym typeface="Arial"/>
              </a:defRPr>
            </a:pPr>
            <a:r>
              <a:rPr lang="sl-SI" dirty="0"/>
              <a:t>Hrana, zemlja, vodni viri, plazovi, viharji, sevanje </a:t>
            </a:r>
          </a:p>
          <a:p>
            <a:pPr indent="-274320">
              <a:spcBef>
                <a:spcPts val="400"/>
              </a:spcBef>
              <a:defRPr sz="2000">
                <a:latin typeface="+mj-lt"/>
                <a:ea typeface="+mj-ea"/>
                <a:cs typeface="+mj-cs"/>
                <a:sym typeface="Arial"/>
              </a:defRPr>
            </a:pPr>
            <a:r>
              <a:rPr lang="sl-SI" dirty="0"/>
              <a:t>Prehranska, energetska, zdravstvena varnost</a:t>
            </a:r>
          </a:p>
          <a:p>
            <a:pPr indent="-274320">
              <a:spcBef>
                <a:spcPts val="400"/>
              </a:spcBef>
              <a:defRPr sz="2000">
                <a:latin typeface="+mj-lt"/>
                <a:ea typeface="+mj-ea"/>
                <a:cs typeface="+mj-cs"/>
                <a:sym typeface="Arial"/>
              </a:defRPr>
            </a:pPr>
            <a:r>
              <a:rPr lang="sl-SI" dirty="0"/>
              <a:t>Lakota - skoraj 8 milijard ljudi, vsak 10 lačen</a:t>
            </a:r>
          </a:p>
          <a:p>
            <a:pPr indent="-274320">
              <a:spcBef>
                <a:spcPts val="400"/>
              </a:spcBef>
              <a:defRPr sz="2000">
                <a:latin typeface="+mj-lt"/>
                <a:ea typeface="+mj-ea"/>
                <a:cs typeface="+mj-cs"/>
                <a:sym typeface="Arial"/>
              </a:defRPr>
            </a:pPr>
            <a:r>
              <a:rPr lang="sl-SI" dirty="0"/>
              <a:t>Globalizacija </a:t>
            </a:r>
          </a:p>
          <a:p>
            <a:pPr indent="-274320" eaLnBrk="1" fontAlgn="auto" hangingPunct="1">
              <a:spcAft>
                <a:spcPts val="0"/>
              </a:spcAft>
              <a:defRPr/>
            </a:pPr>
            <a:r>
              <a:rPr lang="sl-SI" altLang="sl-SI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REŠITEV – PRIPRAVLJENI NA VSE </a:t>
            </a:r>
          </a:p>
          <a:p>
            <a:pPr indent="-274320" eaLnBrk="1" fontAlgn="auto" hangingPunct="1">
              <a:spcAft>
                <a:spcPts val="0"/>
              </a:spcAft>
              <a:defRPr/>
            </a:pPr>
            <a:r>
              <a:rPr lang="sl-SI" altLang="sl-SI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Sklop delavnic in izobraževanj na Upi </a:t>
            </a:r>
          </a:p>
          <a:p>
            <a:pPr indent="-274320">
              <a:spcBef>
                <a:spcPts val="400"/>
              </a:spcBef>
              <a:defRPr sz="2000">
                <a:latin typeface="+mj-lt"/>
                <a:ea typeface="+mj-ea"/>
                <a:cs typeface="+mj-cs"/>
                <a:sym typeface="Arial"/>
              </a:defRPr>
            </a:pPr>
            <a:endParaRPr lang="sl-SI" dirty="0"/>
          </a:p>
          <a:p>
            <a:pPr marL="0" indent="0">
              <a:buSzTx/>
              <a:buFont typeface="Wingdings 2"/>
              <a:buNone/>
              <a:defRPr sz="2000">
                <a:latin typeface="+mj-lt"/>
                <a:ea typeface="+mj-ea"/>
                <a:cs typeface="+mj-cs"/>
                <a:sym typeface="Arial"/>
              </a:defRPr>
            </a:pPr>
            <a:endParaRPr lang="sl-SI" dirty="0"/>
          </a:p>
          <a:p>
            <a:pPr indent="-274320">
              <a:spcBef>
                <a:spcPts val="400"/>
              </a:spcBef>
              <a:defRPr sz="2000">
                <a:latin typeface="+mj-lt"/>
                <a:ea typeface="+mj-ea"/>
                <a:cs typeface="+mj-cs"/>
                <a:sym typeface="Arial"/>
              </a:defRPr>
            </a:pPr>
            <a:endParaRPr lang="sl-SI" dirty="0"/>
          </a:p>
          <a:p>
            <a:endParaRPr lang="sl-SI" dirty="0"/>
          </a:p>
        </p:txBody>
      </p:sp>
      <p:pic>
        <p:nvPicPr>
          <p:cNvPr id="4" name="Picture 2" descr="Picture 2">
            <a:extLst>
              <a:ext uri="{FF2B5EF4-FFF2-40B4-BE49-F238E27FC236}">
                <a16:creationId xmlns:a16="http://schemas.microsoft.com/office/drawing/2014/main" id="{5C6DAE21-BE32-423E-966D-6BDFEF22D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244" y="2162518"/>
            <a:ext cx="1786556" cy="1177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 descr="Picture 4">
            <a:extLst>
              <a:ext uri="{FF2B5EF4-FFF2-40B4-BE49-F238E27FC236}">
                <a16:creationId xmlns:a16="http://schemas.microsoft.com/office/drawing/2014/main" id="{B5A71B79-AAFA-4ECF-9E2B-680263BA4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8471" y="3770292"/>
            <a:ext cx="2036410" cy="1221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4" name="Picture 2" descr="Foto, Video: Šibek tornado nad Dravskim poljem - Neurje">
            <a:extLst>
              <a:ext uri="{FF2B5EF4-FFF2-40B4-BE49-F238E27FC236}">
                <a16:creationId xmlns:a16="http://schemas.microsoft.com/office/drawing/2014/main" id="{F85E3571-4B44-4408-A8FB-23E9049E1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470" y="5176978"/>
            <a:ext cx="2145330" cy="143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 descr="Slika 6">
            <a:extLst>
              <a:ext uri="{FF2B5EF4-FFF2-40B4-BE49-F238E27FC236}">
                <a16:creationId xmlns:a16="http://schemas.microsoft.com/office/drawing/2014/main" id="{B363EFB5-BD3C-4DC0-AB75-02DCCE170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864122"/>
            <a:ext cx="2619376" cy="1743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A2A0800-D315-4947-824F-9A5CBA4CD45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059" y="3135080"/>
            <a:ext cx="2491429" cy="159749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9AE1FC9-545D-4979-8EB6-938F2C5113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257" y="4864122"/>
            <a:ext cx="2629648" cy="174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07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373D2A-29EE-4243-B9A3-BAAE48E31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 Ste zaradi poplav ogroženi tudi vi </a:t>
            </a:r>
            <a:br>
              <a:rPr lang="sl-SI" b="1" dirty="0">
                <a:solidFill>
                  <a:srgbClr val="C00000"/>
                </a:solidFill>
              </a:rPr>
            </a:br>
            <a:endParaRPr lang="sl-SI" b="1" dirty="0">
              <a:solidFill>
                <a:srgbClr val="C00000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95E748E-FAF6-4BFE-94D8-2044F6E13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9193"/>
            <a:ext cx="10515600" cy="4947770"/>
          </a:xfrm>
        </p:spPr>
        <p:txBody>
          <a:bodyPr>
            <a:normAutofit lnSpcReduction="10000"/>
          </a:bodyPr>
          <a:lstStyle/>
          <a:p>
            <a:r>
              <a:rPr lang="sl-SI" dirty="0"/>
              <a:t>Poplavna ogroženost, marec 2025 - Ministrstvo za naravne vire in prostor-  v Sloveniji določenih 104 območij pomembnega vpliva poplav.</a:t>
            </a:r>
          </a:p>
          <a:p>
            <a:r>
              <a:rPr lang="sl-SI" dirty="0"/>
              <a:t>Na teh območjih živi približno 300.000 ljudi, kar pomeni, da je poplavno ogrožen </a:t>
            </a:r>
            <a:r>
              <a:rPr lang="sl-SI" b="1" dirty="0"/>
              <a:t>vsak sedmi Slovenec</a:t>
            </a:r>
            <a:r>
              <a:rPr lang="sl-SI" dirty="0"/>
              <a:t>.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Preverite ali živite na poplavnem območju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(Občina, ARSO, prostorski načrti): </a:t>
            </a:r>
            <a:r>
              <a:rPr lang="sl-SI" sz="1600" dirty="0">
                <a:hlinkClick r:id="rId2"/>
              </a:rPr>
              <a:t>https://www.gov.si/assets/ministrstva/MNVP/Dokumenti/Voda/NZPO/Posodobitev_in_izdelava_kart_poplavne_nevarnosti_in_ogrozenosti.pdf</a:t>
            </a:r>
            <a:endParaRPr lang="sl-SI" sz="16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268C04E-22CB-41B8-B576-1A1E77F53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9853" y="282390"/>
            <a:ext cx="1505843" cy="140829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EB8B189-3F20-4B5C-B6A3-827A0F821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239" y="2894558"/>
            <a:ext cx="3614535" cy="252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53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1C7E98-E95D-494E-B6C5-F74C6EC52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Spoznajte svojo poplavno ogroženost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73E7A5F-FA33-464C-8D76-3B72D2A08B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908413"/>
            <a:ext cx="9542099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sl-SI" altLang="sl-SI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Ključni zemljevidi in viri poplavne ogroženosti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sl-SI" altLang="sl-SI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Karte poplavne nevarnosti in ogroženosti (GOV.SI)</a:t>
            </a: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Prikazujejo obseg in globino poplav za 10, 100 in 500-letne scenarije.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Vključujejo tudi oceno ogroženosti ljudi, stavb, kulturne dediščine in okolja.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sl-SI" altLang="sl-SI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*   PISO – Prostorski informacijski sistem občin</a:t>
            </a:r>
            <a:endParaRPr lang="sl-SI" altLang="sl-SI" sz="18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sl-SI" altLang="sl-SI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Interaktivni zemljevid s sloji za zelo redke, redke in pogoste poplave. Vir podatkov: ARSO.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sl-SI" altLang="sl-SI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* Opozorilna karta poplav (OPSI – Odprti podatki Slovenije)</a:t>
            </a: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Nabor odprtih podatkov Direkcije RS za vode.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Vsebuje povezave do strukturiranih podatkov in URI-je za nadaljnjo uporabo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sl-SI" altLang="sl-SI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sl-SI" altLang="sl-SI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*  Integralna karta razredov poplavne nevarnosti (IKRPN)</a:t>
            </a: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Uporabna za prostorsko načrtovanje in zmanjševanje poplavne ogroženosti.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8BB5756-2143-49BB-AEBA-E94E7AF11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518" y="365125"/>
            <a:ext cx="150584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4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DD34FA-5290-4920-A9AC-EBDEEF2A3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 </a:t>
            </a:r>
            <a:r>
              <a:rPr lang="sl-SI" b="1" dirty="0">
                <a:solidFill>
                  <a:srgbClr val="C00000"/>
                </a:solidFill>
              </a:rPr>
              <a:t>Pravilo   3</a:t>
            </a:r>
            <a:br>
              <a:rPr lang="sl-SI" b="1" dirty="0">
                <a:solidFill>
                  <a:srgbClr val="C00000"/>
                </a:solidFill>
              </a:rPr>
            </a:br>
            <a:r>
              <a:rPr lang="sl-SI" b="1" dirty="0">
                <a:solidFill>
                  <a:srgbClr val="C00000"/>
                </a:solidFill>
              </a:rPr>
              <a:t> zadovoljitve potreb za življenje</a:t>
            </a: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E816A12-C058-45F3-AC42-3CABE2DC3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l-SI" dirty="0"/>
              <a:t>Človek  zdrži:</a:t>
            </a:r>
          </a:p>
          <a:p>
            <a:r>
              <a:rPr lang="sl-SI" b="1" dirty="0">
                <a:solidFill>
                  <a:srgbClr val="C00000"/>
                </a:solidFill>
              </a:rPr>
              <a:t>3</a:t>
            </a:r>
            <a:r>
              <a:rPr lang="sl-SI" b="1" dirty="0"/>
              <a:t> minute brez zraka</a:t>
            </a:r>
          </a:p>
          <a:p>
            <a:r>
              <a:rPr lang="sl-SI" b="1" dirty="0">
                <a:solidFill>
                  <a:srgbClr val="C00000"/>
                </a:solidFill>
              </a:rPr>
              <a:t>3</a:t>
            </a:r>
            <a:r>
              <a:rPr lang="sl-SI" b="1" dirty="0"/>
              <a:t> ure brez zavetja </a:t>
            </a:r>
            <a:r>
              <a:rPr lang="sl-SI" dirty="0"/>
              <a:t>(če so zmerne temperature </a:t>
            </a:r>
            <a:r>
              <a:rPr lang="sl-SI" sz="1800" b="1" dirty="0">
                <a:effectLst/>
                <a:ea typeface="Times New Roman" panose="02020603050405020304" pitchFamily="18" charset="0"/>
              </a:rPr>
              <a:t>(nad 10 °C, brez vetra in padavin) </a:t>
            </a:r>
            <a:endParaRPr lang="sl-SI" dirty="0"/>
          </a:p>
          <a:p>
            <a:r>
              <a:rPr lang="sl-SI" b="1" dirty="0">
                <a:solidFill>
                  <a:srgbClr val="C00000"/>
                </a:solidFill>
              </a:rPr>
              <a:t>3</a:t>
            </a:r>
            <a:r>
              <a:rPr lang="sl-SI" b="1" dirty="0"/>
              <a:t> dni brez vode (</a:t>
            </a:r>
            <a:r>
              <a:rPr lang="sl-SI" dirty="0"/>
              <a:t>zmerna aktivnost, primerna temperatura) </a:t>
            </a:r>
          </a:p>
          <a:p>
            <a:r>
              <a:rPr lang="sl-SI" b="1" dirty="0">
                <a:solidFill>
                  <a:srgbClr val="C00000"/>
                </a:solidFill>
              </a:rPr>
              <a:t>3</a:t>
            </a:r>
            <a:r>
              <a:rPr lang="sl-SI" b="1" dirty="0"/>
              <a:t> tedne brez hrane ( </a:t>
            </a:r>
            <a:r>
              <a:rPr lang="sl-SI" dirty="0"/>
              <a:t>če ima dostop do vode, počiva in je v dobrem zdravstvenem stanju)</a:t>
            </a:r>
          </a:p>
          <a:p>
            <a:r>
              <a:rPr lang="sl-SI" b="1" dirty="0"/>
              <a:t>Zadovoljitev potreb po MASLOWU</a:t>
            </a:r>
          </a:p>
          <a:p>
            <a:r>
              <a:rPr lang="sl-SI" sz="2800" b="1" dirty="0">
                <a:solidFill>
                  <a:srgbClr val="C00000"/>
                </a:solidFill>
              </a:rPr>
              <a:t>Fiziološke potrebe </a:t>
            </a:r>
            <a:r>
              <a:rPr lang="sl-SI" sz="2800" b="1" dirty="0"/>
              <a:t>–   Osnovne potrebe </a:t>
            </a:r>
            <a:r>
              <a:rPr lang="sl-SI" sz="2800" dirty="0"/>
              <a:t>za preživetje</a:t>
            </a:r>
          </a:p>
          <a:p>
            <a:pPr marL="0" indent="0">
              <a:buNone/>
            </a:pPr>
            <a:r>
              <a:rPr lang="sl-SI" sz="2800" dirty="0"/>
              <a:t> kot so hrana, voda, zrak, spanje in zavetje.</a:t>
            </a:r>
          </a:p>
          <a:p>
            <a:r>
              <a:rPr lang="sl-SI" sz="2800" dirty="0">
                <a:solidFill>
                  <a:srgbClr val="C00000"/>
                </a:solidFill>
              </a:rPr>
              <a:t>Varnostne potrebe </a:t>
            </a:r>
            <a:r>
              <a:rPr lang="sl-SI" sz="2800" dirty="0"/>
              <a:t>– Občutek varnosti stabilnosti, </a:t>
            </a:r>
          </a:p>
          <a:p>
            <a:r>
              <a:rPr lang="sl-SI" sz="2800" dirty="0"/>
              <a:t>vključno s finančno varnostjo, zdravjem,</a:t>
            </a:r>
          </a:p>
          <a:p>
            <a:pPr marL="0" indent="0">
              <a:buNone/>
            </a:pPr>
            <a:r>
              <a:rPr lang="sl-SI" sz="2800" dirty="0"/>
              <a:t>  zaposlitvijo in zaščito pred nevarnostmi.</a:t>
            </a:r>
          </a:p>
          <a:p>
            <a:pPr marL="0" indent="0">
              <a:buNone/>
            </a:pPr>
            <a:r>
              <a:rPr lang="sl-SI" sz="2800" dirty="0"/>
              <a:t>* samouresničitev, intelektualne, duhovne potrebe</a:t>
            </a:r>
          </a:p>
          <a:p>
            <a:pPr marL="0" indent="0">
              <a:buNone/>
            </a:pPr>
            <a:endParaRPr lang="sl-SI" sz="2800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48012E0-FAFB-4CB1-9378-6C8125888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9853" y="282390"/>
            <a:ext cx="1505843" cy="140829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05525DB-3366-4763-A5AC-EFDFACAD1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448" y="3622900"/>
            <a:ext cx="3301753" cy="295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84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DE3BD2-8A21-41B8-B651-372B4C83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Kako poplave  spremenijo življenje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6B42867-2018-4E17-B147-AAAF5FFFC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Možnost, da osnovne dobrine( vode, elektrike, hrana..) ne bodo dosegljive dlje časa  širšemu krogu ljudi </a:t>
            </a:r>
          </a:p>
          <a:p>
            <a:r>
              <a:rPr lang="sl-SI" dirty="0"/>
              <a:t>Pretrgane transportne poti, vdor meteornih in padavinskih vod v vodovodni sistem – voda ne bo pitna</a:t>
            </a:r>
          </a:p>
          <a:p>
            <a:r>
              <a:rPr lang="sl-SI" dirty="0"/>
              <a:t>Zaloga PITNE  vode - (bojlerji, </a:t>
            </a:r>
            <a:r>
              <a:rPr lang="sl-SI" dirty="0" err="1"/>
              <a:t>wc</a:t>
            </a:r>
            <a:r>
              <a:rPr lang="sl-SI" dirty="0"/>
              <a:t> kotlički? ..)</a:t>
            </a:r>
          </a:p>
          <a:p>
            <a:r>
              <a:rPr lang="sl-SI" dirty="0"/>
              <a:t>Izviri, pripravljena voda v zalogah</a:t>
            </a:r>
          </a:p>
          <a:p>
            <a:r>
              <a:rPr lang="sl-SI" dirty="0"/>
              <a:t>Primerna obutev in obleka </a:t>
            </a:r>
          </a:p>
          <a:p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C3E01F3-9880-46B4-A836-19F29A069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611" y="3496062"/>
            <a:ext cx="4138292" cy="299681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E93DBA3-6AE3-4EB2-A426-DD374AA23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9853" y="282390"/>
            <a:ext cx="150584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55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1603</TotalTime>
  <Words>2817</Words>
  <Application>Microsoft Office PowerPoint</Application>
  <PresentationFormat>Širokozaslonsko</PresentationFormat>
  <Paragraphs>327</Paragraphs>
  <Slides>32</Slides>
  <Notes>0</Notes>
  <HiddenSlides>0</HiddenSlides>
  <MMClips>0</MMClips>
  <ScaleCrop>false</ScaleCrop>
  <HeadingPairs>
    <vt:vector size="8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Symbol</vt:lpstr>
      <vt:lpstr>Times New Roman</vt:lpstr>
      <vt:lpstr>Wingdings 2</vt:lpstr>
      <vt:lpstr>Officeova tema</vt:lpstr>
      <vt:lpstr>Acrobat Document</vt:lpstr>
      <vt:lpstr>                  Pripravljeni na vse   „ KAJ PA, ČE BO POPLAVA? “   STE PRIPRAVLJENI?     </vt:lpstr>
      <vt:lpstr> ČASOVNICA  predavanje </vt:lpstr>
      <vt:lpstr>Vsebina vseh delavnic na UPI </vt:lpstr>
      <vt:lpstr>Pomembne so priprave</vt:lpstr>
      <vt:lpstr>Izzivi prihodnosti</vt:lpstr>
      <vt:lpstr> Ste zaradi poplav ogroženi tudi vi  </vt:lpstr>
      <vt:lpstr>Spoznajte svojo poplavno ogroženost</vt:lpstr>
      <vt:lpstr> Pravilo   3  zadovoljitve potreb za življenje </vt:lpstr>
      <vt:lpstr>Kako poplave  spremenijo življenje</vt:lpstr>
      <vt:lpstr>Voda – pomembna priprava in  pravilna uporaba</vt:lpstr>
      <vt:lpstr>Varnost  vode in živil ob poplavah</vt:lpstr>
      <vt:lpstr>Potrebna živila za 4 člansko družino 30 dni</vt:lpstr>
      <vt:lpstr>ZALOGE ŽIVIL HRANIMO NA VARNO MESTO </vt:lpstr>
      <vt:lpstr>Nahrbtnik preživetja</vt:lpstr>
      <vt:lpstr>Zavarovanje in varen umik</vt:lpstr>
      <vt:lpstr>Kako se pripraviti,  če živite ob rekah in potokih </vt:lpstr>
      <vt:lpstr>Pripomočki za preprečevanje vdora vode </vt:lpstr>
      <vt:lpstr>Kako se pripraviti na poplave, če živite na hribu </vt:lpstr>
      <vt:lpstr>Kako pa se pripravimo v mestih</vt:lpstr>
      <vt:lpstr>Metode zaščite  hiš pred poplavami </vt:lpstr>
      <vt:lpstr> Ko pa Savinja poplavlja…</vt:lpstr>
      <vt:lpstr>Kaj storiti  po poplavi</vt:lpstr>
      <vt:lpstr>Kaj pa če vas poplava preseneti v avtu </vt:lpstr>
      <vt:lpstr>Kako  ohranjati kmetijska zemljišča</vt:lpstr>
      <vt:lpstr>Kako preprečiti poplave na poljih</vt:lpstr>
      <vt:lpstr>Sonaravno urejanje in ekomeridiacije</vt:lpstr>
      <vt:lpstr>Deževni vrtovi  - naravna rešitev  za zadrževanje vode </vt:lpstr>
      <vt:lpstr>Kaj lahko storimo mi  - sonaravne rešitve  proti poplavam </vt:lpstr>
      <vt:lpstr>             CIVILNA ZAŠČITA ŽALEC</vt:lpstr>
      <vt:lpstr>Koristne povezave</vt:lpstr>
      <vt:lpstr>Aktivnosti -  kako se pripraviti</vt:lpstr>
      <vt:lpstr>        Pripravljeni na vse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Pripravljeni na vse</dc:title>
  <dc:creator>Anja Vasle</dc:creator>
  <cp:lastModifiedBy>Sandi Semprimožnik</cp:lastModifiedBy>
  <cp:revision>114</cp:revision>
  <dcterms:created xsi:type="dcterms:W3CDTF">2025-04-24T11:34:49Z</dcterms:created>
  <dcterms:modified xsi:type="dcterms:W3CDTF">2025-11-24T07:23:25Z</dcterms:modified>
</cp:coreProperties>
</file>