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57" r:id="rId5"/>
    <p:sldId id="326" r:id="rId6"/>
    <p:sldId id="327" r:id="rId7"/>
    <p:sldId id="328" r:id="rId8"/>
    <p:sldId id="335" r:id="rId9"/>
    <p:sldId id="329" r:id="rId10"/>
    <p:sldId id="331" r:id="rId11"/>
    <p:sldId id="332" r:id="rId12"/>
    <p:sldId id="333" r:id="rId13"/>
    <p:sldId id="334" r:id="rId14"/>
    <p:sldId id="275" r:id="rId15"/>
    <p:sldId id="28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82" y="49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2E8AF5-4EC6-DD97-3892-D67FB4513E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AB4A511-90B8-924A-9466-4DD8785719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CDA0520-39E1-1560-6044-598FFFB8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D99DA99-663F-3CCD-6309-6FED527E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145A804-B235-BFF0-F0DC-A98BD1C14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671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8040B-8E3C-5CA7-D9C9-48FF714FC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6547B03-1039-6C87-EA1F-9B8C3395B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FF82DED-7594-D8B9-C53D-3122716A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09772D2-7965-8C69-B499-D37C6A2F3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8872736-61D3-EE40-13FD-FF832BD6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5581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852AC423-A6A7-3635-EE9B-5DF4EF675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754E5741-D214-9E59-685E-7335CE490A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07645A8-9464-2BF6-641B-B89E2F57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909552-FD7D-1292-0B27-11B80EDE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900A681-E103-86F1-7803-8BD574BF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36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2C92C0-9C10-799F-4E17-4956CD7DC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A3B9D9D-0CAC-67BC-1B88-B2E4935D6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3E97802-D538-9783-B564-7E1B58595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D4ED465-5730-DAEF-CE31-3325E67F9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A7885F8-CEE1-6DC9-04C5-47C5711E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0595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253F2F-7CC4-E681-54AA-843F194B9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AD2B3186-C4F6-9871-2910-963EEAAA7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30D2EA9-5A1C-0B61-CE1B-C5398C624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8E41F26-D2F2-8769-B5E7-A1A320EA6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8CB1DD4-A2D5-2085-C945-2AF9DD21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037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81C56D-6649-F268-A4D2-A71879E7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73E28AE-B216-AFF7-5816-3E9FE301E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818A18C-D744-A676-4FE8-95D61F12E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5A561C5-6B72-4314-50E6-C71CE42A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D7ABD3B-4534-04FF-605E-A21868A9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0B2221B-9871-9427-D6DB-C904BC0B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4342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7F2860-733C-4C09-D9BB-03D54AFC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FFBD72DA-D8C7-4B22-A3C7-ACBAC7CB8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4BB0BF4-27CD-1158-2B32-058111887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F5BEE3E-C781-6B21-0032-1A04FCB06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DC97E43-6AD9-A227-0F0B-68DED7C4D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66F3806-E8F2-41CB-9BE9-64C5ED13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E160B260-DE84-EF66-395E-800782C6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BDBCAF9-6706-CBD3-B6F3-700D7FCF4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7662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9EEA10-384D-7E75-9486-738AC3444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91005C23-EC67-FD70-E1C6-438F4E13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D2CDF51B-FD12-D931-5EE4-DC93DD63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D000393-B1DD-5D23-FFE9-07610CEA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8096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BE27E20-66BF-E4DF-5ED5-72BEFDA8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389C71BF-AD40-9E71-38E1-D99E92C2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6F2037E3-48EE-A7DE-F39C-1850AF989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427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660101-A08C-FA45-A237-947BE16E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FC8DD5B-7A77-246D-76A7-37C63D5EE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855F1ABC-D83E-B878-2557-09EA6ED58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BF74459-3247-95C5-B0CB-A7078A168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49DB40CF-B71C-A9E0-77BC-DB051A5E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775DA12-D53A-BE08-117D-059FEF166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7489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A43BB59-E4FF-2AC3-DEFD-8544C1654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5408ACB6-92CA-A82C-F36C-B6F3357D0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C3B53D-B6B5-72EA-547D-99EAAC738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3ACD9C2-FD99-F93C-1A14-B7D036D9C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036E968-74BC-8446-114A-B350B72C3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ABD66A9-128B-06AD-0C9B-5A77DB021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272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F6AB0489-3E51-FB6B-A73C-9288FB33E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8D4581B-E1E7-F2DC-BAF1-937CD53DF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EE787172-7076-6C4C-1026-F8598FD41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5FCAC-D3D7-421A-975B-2B59C2233DD7}" type="datetimeFigureOut">
              <a:rPr lang="sl-SI" smtClean="0"/>
              <a:t>12. 01. 2026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B5205E79-08DC-0305-96E0-F36EC9075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4D50F9D-2146-62D5-5E37-2EDF5F279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E5DE-1A04-404E-B2DB-C36CA2C05CD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6049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.png"/><Relationship Id="rId4" Type="http://schemas.openxmlformats.org/officeDocument/2006/relationships/image" Target="../media/image14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ob&#269;ina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gov.si/teme/bodite-pripravljeni-ob-nesrecah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DBF3B-ABBD-B5A3-F4C9-CB044DB5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792" y="1180730"/>
            <a:ext cx="9144000" cy="4494206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r>
              <a:rPr lang="sl-SI" sz="5300" b="1" dirty="0"/>
              <a:t>Pripravljeni na vse </a:t>
            </a:r>
            <a:br>
              <a:rPr lang="sl-SI" sz="5300" b="1" dirty="0"/>
            </a:br>
            <a:br>
              <a:rPr lang="sl-SI" sz="5300" b="1" dirty="0"/>
            </a:br>
            <a:r>
              <a:rPr lang="sl-SI" sz="4900" b="1" dirty="0">
                <a:solidFill>
                  <a:srgbClr val="C00000"/>
                </a:solidFill>
              </a:rPr>
              <a:t>ALI STE PRIPRAVLJENI NA PLAZOVE ?  </a:t>
            </a:r>
            <a:br>
              <a:rPr lang="sl-SI" b="1" dirty="0">
                <a:solidFill>
                  <a:srgbClr val="C00000"/>
                </a:solidFill>
              </a:rPr>
            </a:br>
            <a:br>
              <a:rPr lang="sl-SI" b="1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23B1C5-F23F-5583-BC36-FB2F2D946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61786"/>
            <a:ext cx="9279118" cy="2050742"/>
          </a:xfrm>
        </p:spPr>
        <p:txBody>
          <a:bodyPr>
            <a:normAutofit/>
          </a:bodyPr>
          <a:lstStyle/>
          <a:p>
            <a:endParaRPr lang="sl-SI" dirty="0"/>
          </a:p>
          <a:p>
            <a:r>
              <a:rPr lang="sl-SI" dirty="0"/>
              <a:t>Partnerji v projektu: Občina Žalec (vodilni partner), Razvojna agencija Savinja, Združenje EKOCI, Zdravstveni dom dr. Jožeta Potrate Žalec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7B9C95-EC41-D0A2-5573-71391DED6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" y="0"/>
            <a:ext cx="10245377" cy="93215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78EEFE-9A61-56D1-B33F-4D10046A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88" y="5706775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42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32A8F3-8FD2-4C00-A5EF-464BB5097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5120"/>
          </a:xfrm>
        </p:spPr>
        <p:txBody>
          <a:bodyPr/>
          <a:lstStyle/>
          <a:p>
            <a:r>
              <a:rPr lang="sl-SI" dirty="0"/>
              <a:t>                     </a:t>
            </a:r>
            <a:r>
              <a:rPr lang="sl-SI" dirty="0">
                <a:solidFill>
                  <a:srgbClr val="C00000"/>
                </a:solidFill>
              </a:rPr>
              <a:t>Občina Žalec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097901-1526-43E0-BBAD-5C7BFD9E6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024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              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Sanacija plazov  v Občini Žalec 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Predstavlja g. Uroš Uranjek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688D79C-B6C1-4935-8AD2-3DB0B359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44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FCBBAC-483B-453B-8B31-44E349AE6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Zavod za gozdove, območna enota Celje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ED82899-87DD-4F09-A6B9-F5BABB3AA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sz="2800" dirty="0"/>
          </a:p>
          <a:p>
            <a:pPr marL="0" indent="0">
              <a:buNone/>
            </a:pPr>
            <a:r>
              <a:rPr lang="sl-SI" dirty="0"/>
              <a:t>                 </a:t>
            </a:r>
            <a:r>
              <a:rPr lang="sl-SI" sz="2800" dirty="0"/>
              <a:t>Gozd kot naravni ščit proti plazovom </a:t>
            </a:r>
          </a:p>
          <a:p>
            <a:pPr marL="0" indent="0">
              <a:buNone/>
            </a:pPr>
            <a:r>
              <a:rPr lang="sl-SI" dirty="0"/>
              <a:t>                             </a:t>
            </a:r>
            <a:r>
              <a:rPr lang="sl-SI" sz="2800" dirty="0"/>
              <a:t>in pravilno ukrepanje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      Predstavlja  g.  Andrej Strniša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4F0D202-99F7-4BDB-B674-83B68DB6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7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7B37B2-73D8-4DE8-9983-8D50D3AB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                             </a:t>
            </a:r>
            <a:r>
              <a:rPr lang="sl-SI" b="1" dirty="0" err="1">
                <a:solidFill>
                  <a:srgbClr val="C00000"/>
                </a:solidFill>
              </a:rPr>
              <a:t>LIMNOS</a:t>
            </a:r>
            <a:r>
              <a:rPr lang="sl-SI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996CF6B-F1BC-4C31-BE61-49476EC7C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/>
              <a:t>                                              Plazovi </a:t>
            </a:r>
            <a:r>
              <a:rPr lang="sl-SI" dirty="0"/>
              <a:t>in Erozija 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                                   Predstavitev –  prezentacija   </a:t>
            </a:r>
            <a:r>
              <a:rPr lang="sl-SI" dirty="0" err="1"/>
              <a:t>LIMNOS</a:t>
            </a:r>
            <a:r>
              <a:rPr lang="sl-SI" dirty="0"/>
              <a:t>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F8ED6DD-711E-4DAB-AB53-37CCD48C3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9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3B31278-70F2-4BCD-8C2E-37F9DCA1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Zaključek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3F4939B-C7BD-4BE0-9CA2-CCACD9285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Plazovi so resna nevarnost</a:t>
            </a:r>
          </a:p>
          <a:p>
            <a:r>
              <a:rPr lang="sl-SI" dirty="0"/>
              <a:t>Plazovi  so delno obvladljivi,</a:t>
            </a:r>
          </a:p>
          <a:p>
            <a:r>
              <a:rPr lang="sl-SI" dirty="0"/>
              <a:t> če delujemo  preventivno</a:t>
            </a:r>
          </a:p>
          <a:p>
            <a:r>
              <a:rPr lang="sl-SI" dirty="0"/>
              <a:t>Sanacija plazov možna  s semenskimi</a:t>
            </a:r>
          </a:p>
          <a:p>
            <a:r>
              <a:rPr lang="sl-SI" dirty="0"/>
              <a:t> kroglicami </a:t>
            </a:r>
          </a:p>
          <a:p>
            <a:r>
              <a:rPr lang="sl-SI" dirty="0"/>
              <a:t>Stalni  spremljevalec avtu </a:t>
            </a:r>
          </a:p>
          <a:p>
            <a:r>
              <a:rPr lang="sl-SI" dirty="0"/>
              <a:t>ali na potovanjih</a:t>
            </a:r>
          </a:p>
          <a:p>
            <a:r>
              <a:rPr lang="sl-SI" dirty="0"/>
              <a:t> naj bo nahrbtnik preživetja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EFFF6F-6D51-4413-B940-0B355194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9923342-37F8-486E-84B1-DA6A704E5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5838" y="4001294"/>
            <a:ext cx="1954162" cy="194899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0B8D7B1-7FF5-45E6-9849-B392E4CC0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725" y="2027625"/>
            <a:ext cx="3922661" cy="39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51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1CEA20-9F3C-47A3-A48B-0F6BAB8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Aktivnosti -  kako se pripraviti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41B0657-CD03-411A-9392-816A9DB60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Redno spremljanje uradnih in civilnih objav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FB- EKOCI NIČ NAS NE SME PRESNETITI – BODIMO PRIPRAVLJENI  -https://www.facebook.com/profile.php?id=100064560167634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Povezovanje v lokalno skupnost - solidarnost, pomoč , lokalna oskrba s hrano, sodelovanje, DRUŠTVO Samooskrbni, kupovanje pri lokalnih kmetih, način naročanja Oskrbovalnica</a:t>
            </a:r>
          </a:p>
          <a:p>
            <a:r>
              <a:rPr lang="sl-SI" sz="1400" dirty="0">
                <a:latin typeface="Arial" panose="020B0604020202020204" pitchFamily="34" charset="0"/>
                <a:cs typeface="Arial" panose="020B0604020202020204" pitchFamily="34" charset="0"/>
              </a:rPr>
              <a:t>Naučite otroke najti vodo in jo prečistiti, najti divjo hrano   Preskusite se z družino – vikend brez elektrike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sl-SI" altLang="sl-SI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1600" dirty="0"/>
          </a:p>
          <a:p>
            <a:endParaRPr lang="sl-SI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4F5396C-AF2C-4CEB-9760-604287672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69" y="3668272"/>
            <a:ext cx="2038350" cy="284296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BA8B52D-5535-40C6-A032-97022DF44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86" y="3675896"/>
            <a:ext cx="2038350" cy="28575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1CBB0D3B-9DBF-45E8-B876-8FDC51901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56" y="3766384"/>
            <a:ext cx="1714500" cy="267652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13D59C1-5FD6-4AAA-BFFD-2CC635365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4678" y="0"/>
            <a:ext cx="1505843" cy="140829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8353DD4-37F6-470C-B51A-C97659DAA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578" y="3585409"/>
            <a:ext cx="3181546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4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CDBF3B-ABBD-B5A3-F4C9-CB044DB5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9792" y="2008483"/>
            <a:ext cx="9144000" cy="3294839"/>
          </a:xfrm>
        </p:spPr>
        <p:txBody>
          <a:bodyPr>
            <a:normAutofit fontScale="90000"/>
          </a:bodyPr>
          <a:lstStyle/>
          <a:p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r>
              <a:rPr lang="sl-SI" dirty="0"/>
              <a:t>Pripravljeni na vse</a:t>
            </a:r>
            <a:br>
              <a:rPr lang="sl-SI" dirty="0"/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23B1C5-F23F-5583-BC36-FB2F2D946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279118" cy="1548353"/>
          </a:xfrm>
        </p:spPr>
        <p:txBody>
          <a:bodyPr>
            <a:normAutofit fontScale="55000" lnSpcReduction="20000"/>
          </a:bodyPr>
          <a:lstStyle/>
          <a:p>
            <a:endParaRPr lang="sl-SI" dirty="0"/>
          </a:p>
          <a:p>
            <a:r>
              <a:rPr lang="sl-SI" dirty="0"/>
              <a:t>Partnerji v projektu: Občina Žalec (vodilni partner), Razvojna agencija Savinja, Združenje EKOCI, Zdravstveni dom dr. Jožeta Potrate Žalec</a:t>
            </a:r>
          </a:p>
          <a:p>
            <a:endParaRPr lang="sl-SI" dirty="0"/>
          </a:p>
          <a:p>
            <a:r>
              <a:rPr lang="sl-SI" dirty="0"/>
              <a:t>Več </a:t>
            </a:r>
            <a:r>
              <a:rPr lang="sl-SI" dirty="0" err="1"/>
              <a:t>info</a:t>
            </a:r>
            <a:r>
              <a:rPr lang="sl-SI" dirty="0"/>
              <a:t>: </a:t>
            </a:r>
            <a:r>
              <a:rPr lang="sl-SI" dirty="0">
                <a:hlinkClick r:id="rId2"/>
              </a:rPr>
              <a:t>www.občina</a:t>
            </a:r>
            <a:r>
              <a:rPr lang="sl-SI" dirty="0"/>
              <a:t> Žalec .si</a:t>
            </a:r>
          </a:p>
          <a:p>
            <a:r>
              <a:rPr lang="sl-SI" dirty="0"/>
              <a:t>www.ekocii.si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7B9C95-EC41-D0A2-5573-71391DED6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11" y="807403"/>
            <a:ext cx="10245377" cy="79279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878EEFE-9A61-56D1-B33F-4D10046A1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982" y="5449437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77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BF3CD9-4363-408E-AD2A-5B22A139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 </a:t>
            </a:r>
            <a:r>
              <a:rPr lang="sl-SI" b="1" dirty="0">
                <a:solidFill>
                  <a:srgbClr val="C00000"/>
                </a:solidFill>
              </a:rPr>
              <a:t>ČASOVNICA  predavanje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47F8F8A-ABB8-49E5-9B4C-17548455F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>
              <a:solidFill>
                <a:srgbClr val="C00000"/>
              </a:solidFill>
            </a:endParaRPr>
          </a:p>
          <a:p>
            <a:r>
              <a:rPr lang="sl-SI" sz="2400" dirty="0">
                <a:solidFill>
                  <a:srgbClr val="C00000"/>
                </a:solidFill>
              </a:rPr>
              <a:t>17. 00   do 17.30   ure  </a:t>
            </a:r>
            <a:r>
              <a:rPr lang="sl-SI" sz="2400" dirty="0"/>
              <a:t>-  Združenje </a:t>
            </a:r>
            <a:r>
              <a:rPr lang="sl-SI" sz="2400" dirty="0" err="1"/>
              <a:t>Ekoci</a:t>
            </a:r>
            <a:r>
              <a:rPr lang="sl-SI" sz="2400" dirty="0"/>
              <a:t> – Irena Rotar</a:t>
            </a:r>
          </a:p>
          <a:p>
            <a:endParaRPr lang="sl-SI" sz="2400" dirty="0"/>
          </a:p>
          <a:p>
            <a:r>
              <a:rPr lang="sl-SI" sz="2400" dirty="0">
                <a:solidFill>
                  <a:srgbClr val="C00000"/>
                </a:solidFill>
              </a:rPr>
              <a:t>17. 30 do 18. 00   ure   </a:t>
            </a:r>
            <a:r>
              <a:rPr lang="sl-SI" sz="2400" dirty="0"/>
              <a:t>-  predavanje Občina Žalec, Uroš Uranjek </a:t>
            </a:r>
          </a:p>
          <a:p>
            <a:r>
              <a:rPr lang="sl-SI" sz="2400" dirty="0">
                <a:solidFill>
                  <a:srgbClr val="C00000"/>
                </a:solidFill>
              </a:rPr>
              <a:t>18. 30 do 18.30   ure   -   </a:t>
            </a:r>
            <a:r>
              <a:rPr lang="sl-SI" sz="2400" dirty="0"/>
              <a:t>predavanje  Zavod za gozdove, območna enota Celje, </a:t>
            </a:r>
          </a:p>
          <a:p>
            <a:pPr marL="0" indent="0">
              <a:buNone/>
            </a:pPr>
            <a:r>
              <a:rPr lang="sl-SI" sz="2400" dirty="0"/>
              <a:t>                                                  g. Andrej Strniša</a:t>
            </a:r>
            <a:endParaRPr lang="sl-SI" sz="3600" dirty="0">
              <a:solidFill>
                <a:srgbClr val="FF0000"/>
              </a:solidFill>
            </a:endParaRPr>
          </a:p>
          <a:p>
            <a:endParaRPr lang="sl-SI" sz="2400" dirty="0"/>
          </a:p>
          <a:p>
            <a:r>
              <a:rPr lang="sl-SI" sz="2400" dirty="0">
                <a:solidFill>
                  <a:srgbClr val="C00000"/>
                </a:solidFill>
              </a:rPr>
              <a:t>18.30 do 19.00    ure  -    </a:t>
            </a:r>
            <a:r>
              <a:rPr lang="sl-SI" sz="2400" dirty="0"/>
              <a:t>vprašanja, razprava obiskovalcev</a:t>
            </a:r>
          </a:p>
          <a:p>
            <a:r>
              <a:rPr lang="sl-SI" sz="2400" dirty="0">
                <a:solidFill>
                  <a:srgbClr val="C00000"/>
                </a:solidFill>
              </a:rPr>
              <a:t>19.00 uri                       -    </a:t>
            </a:r>
            <a:r>
              <a:rPr lang="sl-SI" sz="2400" dirty="0"/>
              <a:t>zaključek</a:t>
            </a:r>
          </a:p>
          <a:p>
            <a:endParaRPr lang="sl-SI" sz="2400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F128241-7817-4770-9B9E-7689AD3F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0"/>
            <a:ext cx="1504399" cy="14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9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12C755-3E74-4CE2-A4C8-2665DCE95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287"/>
          </a:xfrm>
        </p:spPr>
        <p:txBody>
          <a:bodyPr/>
          <a:lstStyle/>
          <a:p>
            <a:r>
              <a:rPr lang="sl-SI" b="1" dirty="0">
                <a:solidFill>
                  <a:srgbClr val="C00000"/>
                </a:solidFill>
              </a:rPr>
              <a:t>  Vsebina  delavnic na UPI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D05D30-0D45-4EE7-A284-DDE1400B4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64" y="1253330"/>
            <a:ext cx="10515600" cy="5354859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Januar 2026: 14.1. 2026 ob 17.00 uri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Plazovi in prehranska varnost, Kako preprečiti plazenje?  </a:t>
            </a:r>
            <a:r>
              <a:rPr lang="sl-SI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Predhodni sonaravni ukrepi proti plazenju tal.  Zaloge semen in pomen dreves.  Preventivna samooskrba za nepredvidene razmere.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 2026: 11.2.2026  ob 17. uri 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l-SI" sz="1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Radiacija – kako ravnati in zagotoviti hrano? </a:t>
            </a:r>
            <a:r>
              <a:rPr lang="sl-SI" sz="1800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Kakšne zaloge potrebujemo v primeru radiacije?  Varno shranjevanje živil za daljše obdobje.  Kako zaščititi hrano pred kontaminacijo?  Ukrepi za zagotavljanje prehranske varnosti ob sevanju.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l-SI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9AF4F1E-38F4-48BD-92FD-CA7BCD5D3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511" y="0"/>
            <a:ext cx="150584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951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08BCB-0279-6DCE-ADE8-607A7095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F70A439-F6F9-D4F0-9EBA-FFA42AE2B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12" y="6417629"/>
            <a:ext cx="4070252" cy="31496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27CED19-CEE1-4EC9-13D7-F3022762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0"/>
            <a:ext cx="1504399" cy="1408563"/>
          </a:xfrm>
          <a:prstGeom prst="rect">
            <a:avLst/>
          </a:prstGeom>
        </p:spPr>
      </p:pic>
      <p:sp>
        <p:nvSpPr>
          <p:cNvPr id="7" name="Naslov 6">
            <a:extLst>
              <a:ext uri="{FF2B5EF4-FFF2-40B4-BE49-F238E27FC236}">
                <a16:creationId xmlns:a16="http://schemas.microsoft.com/office/drawing/2014/main" id="{758DE5C8-7F2C-92A6-3CA0-B869E67DF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98668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Pomembne so priprave</a:t>
            </a:r>
          </a:p>
        </p:txBody>
      </p:sp>
      <p:sp>
        <p:nvSpPr>
          <p:cNvPr id="9" name="Podnaslov 8">
            <a:extLst>
              <a:ext uri="{FF2B5EF4-FFF2-40B4-BE49-F238E27FC236}">
                <a16:creationId xmlns:a16="http://schemas.microsoft.com/office/drawing/2014/main" id="{955797E4-902D-8361-D2C2-C75B877C7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21031"/>
            <a:ext cx="9144000" cy="4296598"/>
          </a:xfrm>
        </p:spPr>
        <p:txBody>
          <a:bodyPr/>
          <a:lstStyle/>
          <a:p>
            <a:pPr lvl="0">
              <a:lnSpc>
                <a:spcPct val="107000"/>
              </a:lnSpc>
            </a:pPr>
            <a:endParaRPr lang="sl-SI" sz="1800" b="1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Kako pa ste vi pripravljeni na plazove?</a:t>
            </a: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Prehranska varnost v morebitnih nepredvidenih  situacijah? </a:t>
            </a:r>
          </a:p>
          <a:p>
            <a:pPr lvl="0">
              <a:lnSpc>
                <a:spcPct val="107000"/>
              </a:lnSpc>
            </a:pPr>
            <a:r>
              <a:rPr lang="sl-SI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Kaj potrebujemo za preživetje?</a:t>
            </a:r>
          </a:p>
          <a:p>
            <a:pPr lvl="0">
              <a:lnSpc>
                <a:spcPct val="107000"/>
              </a:lnSpc>
            </a:pP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Predstavitev vsebin izvajajo:</a:t>
            </a:r>
            <a:br>
              <a:rPr lang="sl-SI" dirty="0"/>
            </a:b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 Združenje </a:t>
            </a:r>
            <a:r>
              <a:rPr lang="sl-SI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Ekoci</a:t>
            </a: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Irena Rotar</a:t>
            </a:r>
            <a:br>
              <a:rPr lang="sl-SI" dirty="0"/>
            </a:b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 Občina Žalec, Uroš Uranjek</a:t>
            </a:r>
            <a:br>
              <a:rPr lang="sl-SI" dirty="0"/>
            </a:br>
            <a:r>
              <a:rPr lang="sl-SI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 Zavod za gozdove, območna enota Celje, Andrej Strniša </a:t>
            </a:r>
          </a:p>
          <a:p>
            <a:pPr lvl="0">
              <a:lnSpc>
                <a:spcPct val="107000"/>
              </a:lnSpc>
            </a:pPr>
            <a:r>
              <a:rPr lang="sl-SI" dirty="0" err="1">
                <a:solidFill>
                  <a:srgbClr val="222222"/>
                </a:solidFill>
                <a:latin typeface="Arial" panose="020B0604020202020204" pitchFamily="34" charset="0"/>
              </a:rPr>
              <a:t>Limnos</a:t>
            </a:r>
            <a:r>
              <a:rPr lang="sl-SI" dirty="0">
                <a:solidFill>
                  <a:srgbClr val="222222"/>
                </a:solidFill>
                <a:latin typeface="Arial" panose="020B0604020202020204" pitchFamily="34" charset="0"/>
              </a:rPr>
              <a:t> –  prezentacija : Plazovi in erozija </a:t>
            </a:r>
            <a:endParaRPr lang="sl-SI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518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7F279D-F340-422F-A0B4-F3F70CE46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Vsebina delavnice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EAA93D7-53FF-49FB-B963-277C449C2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00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sl-SI" sz="2800" dirty="0"/>
            </a:br>
            <a:r>
              <a:rPr lang="sl-SI" sz="2800" dirty="0"/>
              <a:t>• Kako prepoznati prve znake plazenja tal?</a:t>
            </a:r>
            <a:br>
              <a:rPr lang="sl-SI" sz="2800" dirty="0"/>
            </a:br>
            <a:r>
              <a:rPr lang="sl-SI" sz="2800" dirty="0"/>
              <a:t>• Preventivni in sonaravni ukrepi za preprečenje plazov.</a:t>
            </a:r>
            <a:br>
              <a:rPr lang="sl-SI" sz="2800" dirty="0"/>
            </a:br>
            <a:r>
              <a:rPr lang="sl-SI" sz="2800" dirty="0"/>
              <a:t>• Kako so povezani plazovi in prehranska varnost?</a:t>
            </a:r>
            <a:br>
              <a:rPr lang="sl-SI" sz="2800" dirty="0"/>
            </a:br>
            <a:r>
              <a:rPr lang="sl-SI" sz="2800" dirty="0"/>
              <a:t>• Pomen semen in rastlin za preprečevanje plazov</a:t>
            </a:r>
            <a:br>
              <a:rPr lang="sl-SI" sz="2800" dirty="0"/>
            </a:br>
            <a:r>
              <a:rPr lang="sl-SI" sz="2800" dirty="0"/>
              <a:t>• Gozd kot naravni ščit proti plazovom  in ukrepanje.</a:t>
            </a:r>
            <a:br>
              <a:rPr lang="sl-SI" sz="2800" dirty="0"/>
            </a:br>
            <a:r>
              <a:rPr lang="sl-SI" sz="2800" dirty="0"/>
              <a:t>• Kako poteka sanacija plazov v Občini Žalec</a:t>
            </a:r>
            <a:br>
              <a:rPr lang="sl-SI" sz="2800" dirty="0"/>
            </a:br>
            <a:br>
              <a:rPr lang="sl-SI" sz="2800" dirty="0"/>
            </a:br>
            <a:r>
              <a:rPr lang="sl-SI" sz="2800" dirty="0"/>
              <a:t>  </a:t>
            </a:r>
          </a:p>
          <a:p>
            <a:pPr marL="0" indent="0">
              <a:buNone/>
            </a:pPr>
            <a:endParaRPr lang="sl-SI" sz="4000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6E3F4B4-9585-469F-905F-9151268F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C66347C-894A-449A-9162-2E4F829C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23" y="3998791"/>
            <a:ext cx="3115490" cy="233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30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D235BCF-A7A6-4070-B1FD-91B28BD86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Pomembna so znanja o plazovih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EB72B8D-8D91-4DFF-BB68-00922B1B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Zemeljski plazovi niso </a:t>
            </a: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 geološki problem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temveč vplivajo na </a:t>
            </a: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dostop do hrane,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Možnost pretrganih </a:t>
            </a:r>
            <a:r>
              <a:rPr lang="sl-SI" sz="1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voodovodnih</a:t>
            </a:r>
            <a:r>
              <a:rPr lang="sl-SI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infrastrukturnih napeljav in izpada elektrike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Primeri 2025  Brda - prekinjen dostop en teden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Prekinjeni vodovod vode, cest in bivališč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Preventiva je cenejša in učinkovitejša kot sanacija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Velike posledice plazov uničena bivališča, infrastruktura,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egradirano okolje, zmanjševanje kmetijskih površin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Vsak posameznik lahko prispeva k zmanjšanju tveganja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Povezava med naravnimi nesrečami in prehransko varnostjo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repitev lokalne samooskrbe in pripravljenosti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Velikokrat za  plazove  kriv človek  - podiraje dreves,  gradnja na plazovitih terenih, ..</a:t>
            </a:r>
            <a:endParaRPr lang="sl-SI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DE79C06-97B0-4C0C-AE09-4EC97BEA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96825D9-5F83-4DDA-9D59-7EECAC3F1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2929296"/>
            <a:ext cx="48291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8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B2FA83-8F7B-470C-B9F3-704A9079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Prehranska varnost in plazovi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08966B1-7CF5-46B6-A39C-345927C87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l-SI" dirty="0">
              <a:effectLst/>
            </a:endParaRPr>
          </a:p>
          <a:p>
            <a:r>
              <a:rPr lang="sl-SI" dirty="0"/>
              <a:t>Moten  dostop  do hrane, (samooskrba  in transport)</a:t>
            </a:r>
          </a:p>
          <a:p>
            <a:r>
              <a:rPr lang="sl-SI" dirty="0"/>
              <a:t>Lokalna samooskrba znotraj območja lahko reši veliko težav</a:t>
            </a:r>
          </a:p>
          <a:p>
            <a:r>
              <a:rPr lang="sl-SI" dirty="0"/>
              <a:t>Potreba po lastnih zalogah hrane  -  Visoke grede  - poznavanje lokalnih ponudnikov</a:t>
            </a:r>
          </a:p>
          <a:p>
            <a:r>
              <a:rPr lang="sl-SI" dirty="0"/>
              <a:t>Poznavanje divje hrane in  dostopa do vode 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217EE10-E66C-4F00-B44F-23EE3B6B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8C7EA0E5-7E73-42EA-AC9A-A87C08DD2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920" y="4306528"/>
            <a:ext cx="3155668" cy="236573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2FAE890-1799-4E16-B3A4-BB7509572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29" y="4942321"/>
            <a:ext cx="2324317" cy="15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08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ED3178-4E56-4EAD-8AC8-369270D0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Potrebne zaloge živil  z 30 dni  - 4 člani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3B58CE6-9092-4C9D-847A-21609EDA9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Ogljikovi hidrati - </a:t>
            </a:r>
            <a:r>
              <a:rPr lang="fi-F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Riž, testenine, polenta,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prepeče do 15 kg</a:t>
            </a:r>
            <a:endParaRPr lang="sl-SI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Beljakovine</a:t>
            </a: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; 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Konzervirane ribe, fižol, paštete, maslo, </a:t>
            </a:r>
            <a:r>
              <a:rPr lang="sl-SI" dirty="0">
                <a:latin typeface="Arial" panose="020B0604020202020204" pitchFamily="34" charset="0"/>
              </a:rPr>
              <a:t>jajca, </a:t>
            </a:r>
            <a:r>
              <a:rPr lang="sl-SI" dirty="0">
                <a:solidFill>
                  <a:srgbClr val="000000"/>
                </a:solidFill>
                <a:latin typeface="Calibri" panose="020F0502020204030204" pitchFamily="34" charset="0"/>
              </a:rPr>
              <a:t>do 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12 kg</a:t>
            </a:r>
            <a:endParaRPr lang="sl-SI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Sadje in zelenjava</a:t>
            </a:r>
            <a:r>
              <a:rPr lang="sl-SI" b="1" dirty="0">
                <a:solidFill>
                  <a:srgbClr val="000000"/>
                </a:solidFill>
                <a:latin typeface="Arial" panose="020B0604020202020204" pitchFamily="34" charset="0"/>
              </a:rPr>
              <a:t>: s</a:t>
            </a:r>
            <a:r>
              <a:rPr lang="fi-F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uho sadje, konz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fi-F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zelenjava, kompoti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do </a:t>
            </a:r>
            <a:r>
              <a:rPr lang="sl-SI" b="0" i="0" u="none" strike="noStrike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10kg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sl-SI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Maščobe</a:t>
            </a:r>
            <a:r>
              <a:rPr lang="sl-SI" dirty="0">
                <a:latin typeface="Arial" panose="020B0604020202020204" pitchFamily="34" charset="0"/>
              </a:rPr>
              <a:t> - 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Rastlinsko olje, orehi, lešniki , semena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l-SI" dirty="0">
                <a:solidFill>
                  <a:srgbClr val="000000"/>
                </a:solidFill>
                <a:latin typeface="Arial" panose="020B0604020202020204" pitchFamily="34" charset="0"/>
              </a:rPr>
              <a:t>do 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5 litrov / 3 kg</a:t>
            </a:r>
            <a:endParaRPr lang="sl-SI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Dodatki</a:t>
            </a:r>
            <a:r>
              <a:rPr lang="sl-SI" dirty="0">
                <a:latin typeface="Arial" panose="020B0604020202020204" pitchFamily="34" charset="0"/>
              </a:rPr>
              <a:t> - </a:t>
            </a:r>
            <a:r>
              <a:rPr lang="sl-SI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sl-SI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ol, sladkor, začimbe, instant juhe, vitaminski dodatki..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sl-SI" b="1" dirty="0">
                <a:solidFill>
                  <a:srgbClr val="000000"/>
                </a:solidFill>
                <a:latin typeface="Calibri" panose="020F0502020204030204" pitchFamily="34" charset="0"/>
              </a:rPr>
              <a:t>Specifične potrebe </a:t>
            </a:r>
            <a:r>
              <a:rPr lang="sl-SI" dirty="0">
                <a:solidFill>
                  <a:srgbClr val="000000"/>
                </a:solidFill>
                <a:latin typeface="Calibri" panose="020F0502020204030204" pitchFamily="34" charset="0"/>
              </a:rPr>
              <a:t>– hrana za otroke, bolnike, živali…</a:t>
            </a:r>
          </a:p>
          <a:p>
            <a:pPr marL="0" fontAlgn="ctr">
              <a:spcBef>
                <a:spcPts val="0"/>
              </a:spcBef>
            </a:pPr>
            <a:r>
              <a:rPr lang="sl-SI" dirty="0"/>
              <a:t>Civilna zaščita – tabela potrebnih živil za izredne razmere </a:t>
            </a:r>
            <a:r>
              <a:rPr lang="sl-SI" dirty="0">
                <a:hlinkClick r:id="rId2"/>
              </a:rPr>
              <a:t>https://www.gov.si/teme/bodite-pripravljeni-ob-nesrecah/</a:t>
            </a:r>
            <a:endParaRPr lang="sl-SI" dirty="0"/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sl-SI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sl-SI" b="0" i="0" u="none" strike="noStrike" dirty="0">
              <a:effectLst/>
              <a:latin typeface="Arial" panose="020B0604020202020204" pitchFamily="34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BD3AE40-2833-409C-AF2F-9C25DE3E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89" y="4967281"/>
            <a:ext cx="3364269" cy="18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C9F779-BB60-43BB-9569-D4AF1E60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923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</a:rPr>
              <a:t>Preventivni ukrepi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55FEE1C-E7D2-483F-BCF7-1253AD97D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Kako preprečiti plazenje tal - </a:t>
            </a:r>
            <a:r>
              <a:rPr lang="sl-SI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oudarek na sonaravnih rešitvah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l-SI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Zasaditev dreves, grmovnic in globoko koreninskih rastlin, orehi, vrbe …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Terasiranje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pobočij, travne </a:t>
            </a:r>
            <a:r>
              <a:rPr lang="sl-SI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mulde</a:t>
            </a: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Urejanje odvodnjavanja (kanali, zadrževalniki)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Izogibanje odstranjevanju vegetacije</a:t>
            </a: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Pravilna raba tal (ne obremenjujemo strmin)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sl-SI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Več </a:t>
            </a:r>
            <a:r>
              <a:rPr lang="sl-SI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l-SI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prezentacij </a:t>
            </a:r>
            <a:r>
              <a:rPr lang="sl-SI" sz="1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LIMNO</a:t>
            </a:r>
            <a:r>
              <a:rPr lang="sl-SI" sz="1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sl-SI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Plazovi in erozija  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sl-SI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endParaRPr lang="sl-SI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98DA403-5C23-482F-A0E2-68E2834DB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9518" y="365125"/>
            <a:ext cx="1505843" cy="1408298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A60068C-8CD2-42F1-8788-06D8B4BCD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15589" y="3848157"/>
            <a:ext cx="4238211" cy="300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96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1688</TotalTime>
  <Words>870</Words>
  <Application>Microsoft Office PowerPoint</Application>
  <PresentationFormat>Širokozaslonsko</PresentationFormat>
  <Paragraphs>107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Symbol</vt:lpstr>
      <vt:lpstr>Times New Roman</vt:lpstr>
      <vt:lpstr>Officeova tema</vt:lpstr>
      <vt:lpstr>                  Pripravljeni na vse   ALI STE PRIPRAVLJENI NA PLAZOVE ?     </vt:lpstr>
      <vt:lpstr> ČASOVNICA  predavanje </vt:lpstr>
      <vt:lpstr>  Vsebina  delavnic na UPI </vt:lpstr>
      <vt:lpstr>Pomembne so priprave</vt:lpstr>
      <vt:lpstr>Vsebina delavnice</vt:lpstr>
      <vt:lpstr> Pomembna so znanja o plazovih </vt:lpstr>
      <vt:lpstr>Prehranska varnost in plazovi</vt:lpstr>
      <vt:lpstr>Potrebne zaloge živil  z 30 dni  - 4 člani</vt:lpstr>
      <vt:lpstr>Preventivni ukrepi</vt:lpstr>
      <vt:lpstr>                     Občina Žalec </vt:lpstr>
      <vt:lpstr>Zavod za gozdove, območna enota Celje </vt:lpstr>
      <vt:lpstr>                             LIMNOS </vt:lpstr>
      <vt:lpstr>Zaključek</vt:lpstr>
      <vt:lpstr>Aktivnosti -  kako se pripraviti</vt:lpstr>
      <vt:lpstr>        Pripravljeni na vse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Pripravljeni na vse</dc:title>
  <dc:creator>Anja Vasle</dc:creator>
  <cp:lastModifiedBy>Irena Rotar</cp:lastModifiedBy>
  <cp:revision>125</cp:revision>
  <dcterms:created xsi:type="dcterms:W3CDTF">2025-04-24T11:34:49Z</dcterms:created>
  <dcterms:modified xsi:type="dcterms:W3CDTF">2026-01-12T10:33:09Z</dcterms:modified>
</cp:coreProperties>
</file>