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7" r:id="rId5"/>
    <p:sldId id="260" r:id="rId6"/>
    <p:sldId id="274" r:id="rId7"/>
    <p:sldId id="259" r:id="rId8"/>
    <p:sldId id="262" r:id="rId9"/>
    <p:sldId id="272" r:id="rId10"/>
  </p:sldIdLst>
  <p:sldSz cx="9144000" cy="6858000" type="screen4x3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EC40B-B764-4F91-8F79-2D656F1C77F0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E6E08-1BC7-44DB-9083-26F61F0683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7177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556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99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988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3818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8958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0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4557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1007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E6E08-1BC7-44DB-9083-26F61F0683E5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031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575195-D614-487B-B739-15CD1ECFAB31}" type="datetimeFigureOut">
              <a:rPr lang="sl-SI" smtClean="0"/>
              <a:t>30. 04. 2026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1A59E5F-1427-43CA-87A5-25FB590F8CC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73794" y="4365105"/>
            <a:ext cx="6626597" cy="1569560"/>
          </a:xfrm>
        </p:spPr>
        <p:txBody>
          <a:bodyPr>
            <a:normAutofit/>
          </a:bodyPr>
          <a:lstStyle/>
          <a:p>
            <a:pPr algn="ctr"/>
            <a:r>
              <a:rPr lang="sl-SI" sz="2400" b="1" dirty="0"/>
              <a:t>POROČILO O DELU DRUŠTEV VKLJUČENIH V ZVEZO KULTURNIH DRUŠTEV „SAVINJA“ ŽALEC ZA LETO 2025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17581" y="908721"/>
            <a:ext cx="7175351" cy="3168352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5" name="Picture 7" descr="znak_ZKD_savin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28688"/>
            <a:ext cx="7128791" cy="3148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438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73216"/>
            <a:ext cx="6512511" cy="432048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sl-SI" dirty="0"/>
              <a:t>V Občini Žalec je na področju ljubiteljske kulturne dejavnosti v Zvezo kulturnih društev Savinja Žalec vključenih 23 kulturnih društev in 5 šolskih kulturnih društev. 20 društev je aktivnih, 3 društva niso delovala.</a:t>
            </a:r>
          </a:p>
          <a:p>
            <a:pPr marL="45720" indent="0" algn="just">
              <a:buNone/>
            </a:pPr>
            <a:endParaRPr lang="sl-SI" dirty="0"/>
          </a:p>
          <a:p>
            <a:pPr algn="just"/>
            <a:r>
              <a:rPr lang="sl-SI" dirty="0"/>
              <a:t>Aktivnih članov v društvih je bilo 725, članov šolskih kulturnih društev pa je bilo 1.908.</a:t>
            </a:r>
          </a:p>
        </p:txBody>
      </p:sp>
    </p:spTree>
    <p:extLst>
      <p:ext uri="{BB962C8B-B14F-4D97-AF65-F5344CB8AC3E}">
        <p14:creationId xmlns:p14="http://schemas.microsoft.com/office/powerpoint/2010/main" val="278634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73216"/>
            <a:ext cx="6512511" cy="432048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13764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sl-SI" b="1" dirty="0"/>
              <a:t>Znotraj društev delujejo po področjih naslednje sekcije:</a:t>
            </a:r>
          </a:p>
          <a:p>
            <a:pPr algn="just"/>
            <a:r>
              <a:rPr lang="sl-SI" dirty="0"/>
              <a:t>- vokalno glasbena dejavnost - 16,</a:t>
            </a:r>
          </a:p>
          <a:p>
            <a:pPr algn="just"/>
            <a:r>
              <a:rPr lang="sl-SI" dirty="0"/>
              <a:t>- instrumentalno glasbena dejavnost - 3,</a:t>
            </a:r>
          </a:p>
          <a:p>
            <a:pPr algn="just"/>
            <a:r>
              <a:rPr lang="sl-SI" dirty="0"/>
              <a:t>- vokalno instrumentalna dejavnost – 14,</a:t>
            </a:r>
          </a:p>
          <a:p>
            <a:pPr algn="just"/>
            <a:r>
              <a:rPr lang="sl-SI" dirty="0"/>
              <a:t>- gledališka dejavnost - 7,</a:t>
            </a:r>
          </a:p>
          <a:p>
            <a:pPr algn="just"/>
            <a:r>
              <a:rPr lang="sl-SI" dirty="0"/>
              <a:t>- literarna dejavnost – 3,</a:t>
            </a:r>
          </a:p>
          <a:p>
            <a:pPr algn="just"/>
            <a:r>
              <a:rPr lang="sl-SI" dirty="0"/>
              <a:t>- folklorna dejavnost – 5,</a:t>
            </a:r>
          </a:p>
          <a:p>
            <a:pPr algn="just"/>
            <a:r>
              <a:rPr lang="sl-SI" dirty="0"/>
              <a:t>- plesna dejavnost in </a:t>
            </a:r>
            <a:r>
              <a:rPr lang="sl-SI" dirty="0" err="1"/>
              <a:t>mažorete</a:t>
            </a:r>
            <a:r>
              <a:rPr lang="sl-SI" dirty="0"/>
              <a:t> - 3,</a:t>
            </a:r>
          </a:p>
          <a:p>
            <a:pPr algn="just"/>
            <a:r>
              <a:rPr lang="sl-SI" dirty="0"/>
              <a:t>- likovna dejavnost – 4 in</a:t>
            </a:r>
          </a:p>
          <a:p>
            <a:pPr algn="just"/>
            <a:r>
              <a:rPr lang="sl-SI" dirty="0"/>
              <a:t>- dejavnost ŠKD.</a:t>
            </a:r>
          </a:p>
          <a:p>
            <a:pPr marL="45720" indent="0" algn="just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7807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838256" cy="428165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sl-SI" sz="2800" b="1" dirty="0"/>
              <a:t>Izvedeni projekti, prireditve:</a:t>
            </a:r>
          </a:p>
          <a:p>
            <a:pPr algn="ctr"/>
            <a:endParaRPr lang="sl-SI" sz="2800" b="1" dirty="0"/>
          </a:p>
          <a:p>
            <a:pPr algn="just"/>
            <a:r>
              <a:rPr lang="sl-SI" dirty="0"/>
              <a:t>- v društvih je delovalo 55 sekcij, ki so izvedle v letu 2025       494 nastopov (samostojnih koncertov, priložnostnih nastopov, gostovanj, razstav, predstavitev …),</a:t>
            </a:r>
          </a:p>
          <a:p>
            <a:pPr algn="just"/>
            <a:r>
              <a:rPr lang="sl-SI" dirty="0"/>
              <a:t>- sodelovale so na 39-ih tekmovanjih, strokovnih revijah in  kolonijah,</a:t>
            </a:r>
          </a:p>
          <a:p>
            <a:pPr algn="just"/>
            <a:r>
              <a:rPr lang="sl-SI" dirty="0"/>
              <a:t>- ter sodelovale na 8-ih mednarodnih festivalih.</a:t>
            </a:r>
          </a:p>
          <a:p>
            <a:pPr marL="45720" indent="0" algn="just">
              <a:buNone/>
            </a:pPr>
            <a:endParaRPr lang="sl-SI" dirty="0"/>
          </a:p>
          <a:p>
            <a:pPr algn="just"/>
            <a:r>
              <a:rPr lang="sl-SI" dirty="0"/>
              <a:t>- učenci osnovnih šol so delovali v 134-ih interesnih dejavnostih s katerimi so izvedli 413 nastopov v šoli in v kraju ter sodelovali na 70 tekmovanjih – regijskih, državnih in mednarodnih).</a:t>
            </a:r>
          </a:p>
        </p:txBody>
      </p:sp>
    </p:spTree>
    <p:extLst>
      <p:ext uri="{BB962C8B-B14F-4D97-AF65-F5344CB8AC3E}">
        <p14:creationId xmlns:p14="http://schemas.microsoft.com/office/powerpoint/2010/main" val="4065311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4569688"/>
          </a:xfrm>
        </p:spPr>
        <p:txBody>
          <a:bodyPr>
            <a:normAutofit fontScale="25000" lnSpcReduction="20000"/>
          </a:bodyPr>
          <a:lstStyle/>
          <a:p>
            <a:pPr marL="45720" lvl="0" indent="0">
              <a:buNone/>
            </a:pPr>
            <a:r>
              <a:rPr lang="sl-SI" sz="6000" b="1" dirty="0"/>
              <a:t>Obletnice v društvih, dosežki ter gostovanja v tujini v letu 2025:</a:t>
            </a:r>
            <a:endParaRPr lang="sl-SI" sz="6000" dirty="0"/>
          </a:p>
          <a:p>
            <a:endParaRPr lang="sl-SI" sz="1100" dirty="0"/>
          </a:p>
          <a:p>
            <a:r>
              <a:rPr lang="sl-SI" sz="6400" u="sng" dirty="0"/>
              <a:t>Kulturno društvo Godba Liboje:</a:t>
            </a:r>
          </a:p>
          <a:p>
            <a:pPr marL="45720" indent="0">
              <a:buNone/>
            </a:pPr>
            <a:r>
              <a:rPr lang="sl-SI" sz="6400" dirty="0"/>
              <a:t> -udeležba na mednarodnem festivalu pihalnih orkestrov, Mali Lošinj na Hrvaškem.</a:t>
            </a:r>
          </a:p>
          <a:p>
            <a:pPr marL="45720" indent="0">
              <a:buNone/>
            </a:pPr>
            <a:endParaRPr lang="sl-SI" sz="6400" dirty="0"/>
          </a:p>
          <a:p>
            <a:r>
              <a:rPr lang="sl-SI" sz="6400" u="sng" dirty="0"/>
              <a:t>Kulturno društvo Svoboda Liboje:</a:t>
            </a:r>
          </a:p>
          <a:p>
            <a:pPr marL="45720" indent="0">
              <a:buNone/>
            </a:pPr>
            <a:r>
              <a:rPr lang="sl-SI" sz="6400" dirty="0"/>
              <a:t> -izjemni dosežki </a:t>
            </a:r>
            <a:r>
              <a:rPr lang="sl-SI" sz="6400" dirty="0" err="1"/>
              <a:t>mažoretne</a:t>
            </a:r>
            <a:r>
              <a:rPr lang="sl-SI" sz="6400" dirty="0"/>
              <a:t> skupine Liboje (v različnih kategorijah):</a:t>
            </a:r>
          </a:p>
          <a:p>
            <a:pPr marL="365760" lvl="1" indent="0">
              <a:buNone/>
            </a:pPr>
            <a:r>
              <a:rPr lang="sl-SI" sz="6400" dirty="0"/>
              <a:t>•Mednarodno tekmovanje Kočevje (2x 3. mesto, 1x 4.mesto, 2x 1. mesto),</a:t>
            </a:r>
          </a:p>
          <a:p>
            <a:pPr marL="365760" lvl="1" indent="0">
              <a:buNone/>
            </a:pPr>
            <a:r>
              <a:rPr lang="sl-SI" sz="6400" dirty="0"/>
              <a:t>•Grand </a:t>
            </a:r>
            <a:r>
              <a:rPr lang="sl-SI" sz="6400" dirty="0" err="1"/>
              <a:t>Prix</a:t>
            </a:r>
            <a:r>
              <a:rPr lang="sl-SI" sz="6400" dirty="0"/>
              <a:t> </a:t>
            </a:r>
            <a:r>
              <a:rPr lang="sl-SI" sz="6400" dirty="0" err="1"/>
              <a:t>Pula</a:t>
            </a:r>
            <a:r>
              <a:rPr lang="sl-SI" sz="6400" dirty="0"/>
              <a:t>, Hrvaška (4x 1. mesto),</a:t>
            </a:r>
          </a:p>
          <a:p>
            <a:pPr marL="365760" lvl="1" indent="0">
              <a:buNone/>
            </a:pPr>
            <a:r>
              <a:rPr lang="sl-SI" sz="6400" dirty="0"/>
              <a:t>•Samobor </a:t>
            </a:r>
            <a:r>
              <a:rPr lang="sl-SI" sz="6400" dirty="0" err="1"/>
              <a:t>fest</a:t>
            </a:r>
            <a:r>
              <a:rPr lang="sl-SI" sz="6400" dirty="0"/>
              <a:t> 2025, Hrvaška (1x 1. mesto, 2x 2. mesto, 1x 3. mesto),</a:t>
            </a:r>
          </a:p>
          <a:p>
            <a:pPr marL="365760" lvl="1" indent="0">
              <a:buNone/>
            </a:pPr>
            <a:r>
              <a:rPr lang="sl-SI" sz="6400" dirty="0"/>
              <a:t>•24. odprto državno prvenstvo MTZS Kočevje (1x 1. mesto, 1x 2. mesto, 1x 3. mesto). </a:t>
            </a:r>
          </a:p>
          <a:p>
            <a:pPr marL="365760" lvl="1" indent="0">
              <a:buNone/>
            </a:pPr>
            <a:endParaRPr lang="sl-SI" sz="6400" dirty="0"/>
          </a:p>
          <a:p>
            <a:r>
              <a:rPr lang="sl-SI" sz="6400" u="sng" dirty="0"/>
              <a:t>Kulturno društvo Petrovče:</a:t>
            </a:r>
          </a:p>
          <a:p>
            <a:pPr marL="45720" indent="0">
              <a:buNone/>
            </a:pPr>
            <a:r>
              <a:rPr lang="sl-SI" sz="6400" dirty="0"/>
              <a:t>-udeležba Folklorne skupine na festivalu Slovenija – Slovaška, Bratislava 2025.</a:t>
            </a:r>
          </a:p>
          <a:p>
            <a:pPr marL="45720" indent="0">
              <a:buNone/>
            </a:pPr>
            <a:endParaRPr lang="sl-SI" sz="2600" dirty="0"/>
          </a:p>
          <a:p>
            <a:pPr marL="45720" lvl="0" indent="0">
              <a:buNone/>
            </a:pPr>
            <a:endParaRPr lang="sl-SI" dirty="0"/>
          </a:p>
          <a:p>
            <a:pPr marL="45720" indent="0" algn="r">
              <a:buNone/>
            </a:pPr>
            <a:endParaRPr lang="sl-SI" sz="5000" dirty="0"/>
          </a:p>
        </p:txBody>
      </p:sp>
    </p:spTree>
    <p:extLst>
      <p:ext uri="{BB962C8B-B14F-4D97-AF65-F5344CB8AC3E}">
        <p14:creationId xmlns:p14="http://schemas.microsoft.com/office/powerpoint/2010/main" val="411174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449768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sl-SI" sz="2000" b="1" dirty="0"/>
              <a:t>Obletnice v društvih, dosežki ter gostovanja v tujini v letu 2025:</a:t>
            </a:r>
            <a:endParaRPr lang="sl-SI" sz="2000" dirty="0"/>
          </a:p>
          <a:p>
            <a:endParaRPr lang="sl-SI" sz="800" dirty="0"/>
          </a:p>
          <a:p>
            <a:pPr marL="45720" indent="0">
              <a:buNone/>
            </a:pPr>
            <a:endParaRPr lang="sl-SI" sz="1800" dirty="0"/>
          </a:p>
          <a:p>
            <a:r>
              <a:rPr lang="sl-SI" sz="1800" u="sng" dirty="0"/>
              <a:t>Kulturno društvo Risto Savin Žalec:</a:t>
            </a:r>
          </a:p>
          <a:p>
            <a:pPr marL="45720" indent="0">
              <a:buNone/>
            </a:pPr>
            <a:r>
              <a:rPr lang="sl-SI" sz="1800" dirty="0"/>
              <a:t>-udeležba MePZ Risto Savin na mednarodnem tekmovanju LIPA </a:t>
            </a:r>
            <a:r>
              <a:rPr lang="sl-SI" sz="1800" dirty="0" err="1"/>
              <a:t>Tuhelj</a:t>
            </a:r>
            <a:r>
              <a:rPr lang="sl-SI" sz="1800" dirty="0"/>
              <a:t>, Hrvaška (srebrno priznanje).</a:t>
            </a:r>
          </a:p>
          <a:p>
            <a:endParaRPr lang="sl-SI" sz="1800" u="sng" dirty="0"/>
          </a:p>
          <a:p>
            <a:r>
              <a:rPr lang="sl-SI" sz="1800" u="sng" dirty="0"/>
              <a:t>Vokalna skupina ZaPet:</a:t>
            </a:r>
          </a:p>
          <a:p>
            <a:pPr marL="45720" indent="0">
              <a:buNone/>
            </a:pPr>
            <a:r>
              <a:rPr lang="sl-SI" sz="1800" dirty="0"/>
              <a:t>-udeležba VS ZaPet na festivalu malih vokalnih skupin JARMOK, Slovaška.</a:t>
            </a:r>
          </a:p>
          <a:p>
            <a:pPr marL="45720" indent="0">
              <a:buNone/>
            </a:pPr>
            <a:endParaRPr lang="sl-SI" sz="1800" u="sng" dirty="0"/>
          </a:p>
          <a:p>
            <a:r>
              <a:rPr lang="sl-SI" sz="1800" u="sng" dirty="0"/>
              <a:t>Kulturno umetniško društvo Žalec:</a:t>
            </a:r>
          </a:p>
          <a:p>
            <a:pPr marL="45720" indent="0">
              <a:buNone/>
            </a:pPr>
            <a:r>
              <a:rPr lang="sl-SI" sz="1800" dirty="0"/>
              <a:t>-100 let delovanja društva,</a:t>
            </a:r>
          </a:p>
          <a:p>
            <a:pPr marL="45720" indent="0">
              <a:buNone/>
            </a:pPr>
            <a:r>
              <a:rPr lang="sl-SI" sz="1800" dirty="0"/>
              <a:t>-25 let delovanja Vokalne skupine </a:t>
            </a:r>
            <a:r>
              <a:rPr lang="sl-SI" sz="1800" dirty="0" err="1"/>
              <a:t>Cantemus</a:t>
            </a:r>
            <a:r>
              <a:rPr lang="sl-SI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793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4353664"/>
          </a:xfrm>
        </p:spPr>
        <p:txBody>
          <a:bodyPr>
            <a:normAutofit fontScale="85000" lnSpcReduction="20000"/>
          </a:bodyPr>
          <a:lstStyle/>
          <a:p>
            <a:pPr marL="45720" indent="0" algn="just">
              <a:buNone/>
            </a:pPr>
            <a:r>
              <a:rPr lang="sl-SI" b="1" dirty="0"/>
              <a:t>Zveza kulturnih društev Savinja Žalec preko upravnega odbora in strokovnega sodelavca na ZKŠT Žalec opravlja strokovna, administrativna dela za zvezo:</a:t>
            </a:r>
          </a:p>
          <a:p>
            <a:pPr algn="just"/>
            <a:endParaRPr lang="sl-SI" b="1" dirty="0"/>
          </a:p>
          <a:p>
            <a:pPr algn="just"/>
            <a:r>
              <a:rPr lang="sl-SI" dirty="0"/>
              <a:t>- izvede letno skupščino zveze,</a:t>
            </a:r>
          </a:p>
          <a:p>
            <a:pPr algn="just"/>
            <a:r>
              <a:rPr lang="sl-SI" dirty="0"/>
              <a:t>- izvede postopek in podelitev priznanj zveze,</a:t>
            </a:r>
          </a:p>
          <a:p>
            <a:pPr algn="just"/>
            <a:r>
              <a:rPr lang="sl-SI" dirty="0"/>
              <a:t>- spremlja izvedbo občnih zborov KD,</a:t>
            </a:r>
          </a:p>
          <a:p>
            <a:pPr algn="just"/>
            <a:r>
              <a:rPr lang="sl-SI" dirty="0"/>
              <a:t>- sodeluje pri zaključnem pregledu poročil društev,</a:t>
            </a:r>
          </a:p>
          <a:p>
            <a:pPr algn="just"/>
            <a:r>
              <a:rPr lang="sl-SI" dirty="0"/>
              <a:t>- izvede letno ekskurzijo s predsedniki društev. V letu 2025 je bilo izvedeno samo zaključno srečanje z ogledom koncerta </a:t>
            </a:r>
            <a:r>
              <a:rPr lang="sl-SI" dirty="0" err="1"/>
              <a:t>Elde</a:t>
            </a:r>
            <a:r>
              <a:rPr lang="sl-SI" dirty="0"/>
              <a:t> Viler in Ane Dežman z bendom v Domu II. slovenskega tabora Žalec. </a:t>
            </a:r>
          </a:p>
          <a:p>
            <a:pPr algn="just"/>
            <a:endParaRPr lang="sl-SI" dirty="0"/>
          </a:p>
          <a:p>
            <a:pPr algn="just"/>
            <a:r>
              <a:rPr lang="sl-SI" dirty="0"/>
              <a:t>Upravni odbor je imel 3 redne seje in eno korespondenčno sejo.</a:t>
            </a:r>
          </a:p>
        </p:txBody>
      </p:sp>
    </p:spTree>
    <p:extLst>
      <p:ext uri="{BB962C8B-B14F-4D97-AF65-F5344CB8AC3E}">
        <p14:creationId xmlns:p14="http://schemas.microsoft.com/office/powerpoint/2010/main" val="310126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29400" cy="4137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2000" b="1" dirty="0"/>
              <a:t>Financiranje: </a:t>
            </a:r>
          </a:p>
          <a:p>
            <a:pPr algn="just"/>
            <a:r>
              <a:rPr lang="sl-SI" sz="1800" dirty="0"/>
              <a:t>Društva in zveza se financirajo z dotacijami iz občinskega proračuna, z lastnimi sredstvi ter s sredstvi sponzorjev. Sredstva iz občinskega proračuna v skupni višini </a:t>
            </a:r>
            <a:r>
              <a:rPr lang="sl-SI" sz="1800" b="1" dirty="0"/>
              <a:t>99.325,01</a:t>
            </a:r>
            <a:r>
              <a:rPr lang="sl-SI" sz="1800" dirty="0"/>
              <a:t> </a:t>
            </a:r>
            <a:r>
              <a:rPr lang="sl-SI" sz="1800" b="1" dirty="0"/>
              <a:t>EUR</a:t>
            </a:r>
            <a:r>
              <a:rPr lang="sl-SI" sz="1800" dirty="0"/>
              <a:t> so društva ter zveza porabila za:</a:t>
            </a:r>
          </a:p>
          <a:p>
            <a:pPr marL="45720" indent="0" algn="just">
              <a:buNone/>
            </a:pPr>
            <a:endParaRPr lang="sl-SI" sz="800" dirty="0"/>
          </a:p>
          <a:p>
            <a:pPr lvl="0" algn="just"/>
            <a:r>
              <a:rPr lang="sl-SI" sz="1800" dirty="0"/>
              <a:t>redno delovanje sekcij društev (62.278,76 EUR), </a:t>
            </a:r>
          </a:p>
          <a:p>
            <a:pPr marL="45720" lvl="0" indent="0" algn="just">
              <a:buNone/>
            </a:pPr>
            <a:endParaRPr lang="sl-SI" sz="800" dirty="0"/>
          </a:p>
          <a:p>
            <a:pPr lvl="0" algn="just"/>
            <a:r>
              <a:rPr lang="sl-SI" sz="1800" dirty="0"/>
              <a:t>redno vzdrževanje društvenih prostorov (17.753,85 EUR) in </a:t>
            </a:r>
          </a:p>
          <a:p>
            <a:pPr marL="45720" lvl="0" indent="0" algn="just">
              <a:buNone/>
            </a:pPr>
            <a:endParaRPr lang="sl-SI" sz="800" dirty="0"/>
          </a:p>
          <a:p>
            <a:pPr lvl="0" algn="just"/>
            <a:r>
              <a:rPr lang="sl-SI" sz="1800" dirty="0"/>
              <a:t>investicijsko vzdrževanje društvenih prostorov in opreme (19.292,40 EUR).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674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360040"/>
          </a:xfrm>
        </p:spPr>
        <p:txBody>
          <a:bodyPr/>
          <a:lstStyle/>
          <a:p>
            <a:r>
              <a:rPr lang="sl-SI" sz="1800" dirty="0"/>
              <a:t>Poročilo 2025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29400" cy="456968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sl-SI" b="1" dirty="0"/>
              <a:t>Dinamika izplačevanja: </a:t>
            </a:r>
          </a:p>
          <a:p>
            <a:endParaRPr lang="sl-SI" sz="900" b="1" dirty="0"/>
          </a:p>
          <a:p>
            <a:pPr algn="just"/>
            <a:r>
              <a:rPr lang="sl-SI" dirty="0"/>
              <a:t>Sredstva so bila razdeljena na podlagi Pravilnika o sofinanciranju ljubiteljske kulturne dejavnosti v Občini Žalec. </a:t>
            </a:r>
          </a:p>
          <a:p>
            <a:pPr marL="45720" indent="0" algn="just">
              <a:buNone/>
            </a:pPr>
            <a:endParaRPr lang="sl-SI" sz="900" dirty="0"/>
          </a:p>
          <a:p>
            <a:pPr lvl="0" algn="just"/>
            <a:r>
              <a:rPr lang="sl-SI" dirty="0"/>
              <a:t>Za </a:t>
            </a:r>
            <a:r>
              <a:rPr lang="sl-SI" u="sng" dirty="0"/>
              <a:t>redno delovanje</a:t>
            </a:r>
            <a:r>
              <a:rPr lang="sl-SI" dirty="0"/>
              <a:t> so društva prejela dvakrat po dve akontaciji dotacij. </a:t>
            </a:r>
          </a:p>
          <a:p>
            <a:pPr marL="45720" lvl="0" indent="0" algn="just">
              <a:buNone/>
            </a:pPr>
            <a:endParaRPr lang="sl-SI" sz="900" dirty="0"/>
          </a:p>
          <a:p>
            <a:pPr lvl="0" algn="just"/>
            <a:r>
              <a:rPr lang="sl-SI" dirty="0"/>
              <a:t>Za </a:t>
            </a:r>
            <a:r>
              <a:rPr lang="sl-SI" u="sng" dirty="0"/>
              <a:t>redno vzdrževanje društvenih prostorov</a:t>
            </a:r>
            <a:r>
              <a:rPr lang="sl-SI" dirty="0"/>
              <a:t> so društva prejela sredstva v letni dotaciji. Vsa društva delujejo v lastnih ali najetih prostorih v skupni izmeri 4.927 m2. </a:t>
            </a:r>
          </a:p>
          <a:p>
            <a:pPr marL="45720" lvl="0" indent="0" algn="just">
              <a:buNone/>
            </a:pPr>
            <a:endParaRPr lang="sl-SI" sz="900" dirty="0"/>
          </a:p>
          <a:p>
            <a:pPr lvl="0" algn="just"/>
            <a:r>
              <a:rPr lang="sl-SI" dirty="0"/>
              <a:t>Sredstva za </a:t>
            </a:r>
            <a:r>
              <a:rPr lang="sl-SI" u="sng" dirty="0"/>
              <a:t>investicijsko vzdrževanje društvenih prostorov in opreme</a:t>
            </a:r>
            <a:r>
              <a:rPr lang="sl-SI" dirty="0"/>
              <a:t> so bila društvom nakazana po podanih posameznih poročilih o izvedbi investicije. </a:t>
            </a:r>
          </a:p>
        </p:txBody>
      </p:sp>
    </p:spTree>
    <p:extLst>
      <p:ext uri="{BB962C8B-B14F-4D97-AF65-F5344CB8AC3E}">
        <p14:creationId xmlns:p14="http://schemas.microsoft.com/office/powerpoint/2010/main" val="4141235428"/>
      </p:ext>
    </p:extLst>
  </p:cSld>
  <p:clrMapOvr>
    <a:masterClrMapping/>
  </p:clrMapOvr>
</p:sld>
</file>

<file path=ppt/theme/theme1.xml><?xml version="1.0" encoding="utf-8"?>
<a:theme xmlns:a="http://schemas.openxmlformats.org/drawingml/2006/main" name="Sled">
  <a:themeElements>
    <a:clrScheme name="Sled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ed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ed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954</TotalTime>
  <Words>700</Words>
  <Application>Microsoft Office PowerPoint</Application>
  <PresentationFormat>Diaprojekcija na zaslonu (4:3)</PresentationFormat>
  <Paragraphs>91</Paragraphs>
  <Slides>9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Calibri</vt:lpstr>
      <vt:lpstr>Georgia</vt:lpstr>
      <vt:lpstr>Trebuchet MS</vt:lpstr>
      <vt:lpstr>Sled</vt:lpstr>
      <vt:lpstr>PowerPointova predstavitev</vt:lpstr>
      <vt:lpstr>Poročilo 2025</vt:lpstr>
      <vt:lpstr>Poročilo 2025</vt:lpstr>
      <vt:lpstr>Poročilo 2025</vt:lpstr>
      <vt:lpstr>Poročilo 2025</vt:lpstr>
      <vt:lpstr>Poročilo 2025</vt:lpstr>
      <vt:lpstr>Poročilo 2025</vt:lpstr>
      <vt:lpstr>Poročilo 2025</vt:lpstr>
      <vt:lpstr>Poročilo 2025</vt:lpstr>
    </vt:vector>
  </TitlesOfParts>
  <Company>OS Grize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Veber, Breda</dc:creator>
  <cp:lastModifiedBy>Blaž Tkalec</cp:lastModifiedBy>
  <cp:revision>122</cp:revision>
  <cp:lastPrinted>2026-04-30T12:01:27Z</cp:lastPrinted>
  <dcterms:created xsi:type="dcterms:W3CDTF">2014-05-16T09:15:52Z</dcterms:created>
  <dcterms:modified xsi:type="dcterms:W3CDTF">2026-04-30T12:01:29Z</dcterms:modified>
</cp:coreProperties>
</file>